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71" r:id="rId5"/>
    <p:sldId id="272" r:id="rId6"/>
    <p:sldId id="263" r:id="rId7"/>
    <p:sldId id="265" r:id="rId8"/>
    <p:sldId id="264" r:id="rId9"/>
    <p:sldId id="258" r:id="rId10"/>
    <p:sldId id="266" r:id="rId11"/>
    <p:sldId id="273" r:id="rId12"/>
    <p:sldId id="260" r:id="rId13"/>
    <p:sldId id="274" r:id="rId14"/>
    <p:sldId id="262" r:id="rId15"/>
    <p:sldId id="268" r:id="rId16"/>
    <p:sldId id="269" r:id="rId17"/>
    <p:sldId id="270" r:id="rId18"/>
    <p:sldId id="26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C5A4B2-AD48-8F40-9C17-41FEA90F48FB}" v="37" dt="2022-01-15T01:37:06.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87"/>
    <p:restoredTop sz="95934"/>
  </p:normalViewPr>
  <p:slideViewPr>
    <p:cSldViewPr snapToGrid="0" snapToObjects="1">
      <p:cViewPr varScale="1">
        <p:scale>
          <a:sx n="64" d="100"/>
          <a:sy n="64" d="100"/>
        </p:scale>
        <p:origin x="45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2/26/2022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2/26/2022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about:blank" TargetMode="External"/><Relationship Id="rId13" Type="http://schemas.openxmlformats.org/officeDocument/2006/relationships/hyperlink" Target="about:blank" TargetMode="External"/><Relationship Id="rId3" Type="http://schemas.openxmlformats.org/officeDocument/2006/relationships/hyperlink" Target="about:blank" TargetMode="External"/><Relationship Id="rId7" Type="http://schemas.openxmlformats.org/officeDocument/2006/relationships/hyperlink" Target="about:blank" TargetMode="External"/><Relationship Id="rId12"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6" Type="http://schemas.openxmlformats.org/officeDocument/2006/relationships/hyperlink" Target="about:blank" TargetMode="External"/><Relationship Id="rId11" Type="http://schemas.openxmlformats.org/officeDocument/2006/relationships/hyperlink" Target="about:blank" TargetMode="External"/><Relationship Id="rId5" Type="http://schemas.openxmlformats.org/officeDocument/2006/relationships/hyperlink" Target="about:blank" TargetMode="External"/><Relationship Id="rId15" Type="http://schemas.openxmlformats.org/officeDocument/2006/relationships/hyperlink" Target="about:blank" TargetMode="External"/><Relationship Id="rId10"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14" Type="http://schemas.openxmlformats.org/officeDocument/2006/relationships/hyperlink" Target="about:blan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6D543-8BBE-B641-AB8E-6F1F0DAD5F69}"/>
              </a:ext>
            </a:extLst>
          </p:cNvPr>
          <p:cNvSpPr>
            <a:spLocks noGrp="1"/>
          </p:cNvSpPr>
          <p:nvPr>
            <p:ph type="ctrTitle"/>
          </p:nvPr>
        </p:nvSpPr>
        <p:spPr/>
        <p:txBody>
          <a:bodyPr/>
          <a:lstStyle/>
          <a:p>
            <a:r>
              <a:rPr lang="en-US" dirty="0" err="1"/>
              <a:t>JUDaISM</a:t>
            </a:r>
            <a:r>
              <a:rPr lang="en-US" dirty="0"/>
              <a:t> #2</a:t>
            </a:r>
          </a:p>
        </p:txBody>
      </p:sp>
      <p:sp>
        <p:nvSpPr>
          <p:cNvPr id="3" name="Subtitle 2">
            <a:extLst>
              <a:ext uri="{FF2B5EF4-FFF2-40B4-BE49-F238E27FC236}">
                <a16:creationId xmlns:a16="http://schemas.microsoft.com/office/drawing/2014/main" id="{BEA02F2E-0E39-B745-86A0-6D3825AF8043}"/>
              </a:ext>
            </a:extLst>
          </p:cNvPr>
          <p:cNvSpPr>
            <a:spLocks noGrp="1"/>
          </p:cNvSpPr>
          <p:nvPr>
            <p:ph type="subTitle" idx="1"/>
          </p:nvPr>
        </p:nvSpPr>
        <p:spPr/>
        <p:txBody>
          <a:bodyPr/>
          <a:lstStyle/>
          <a:p>
            <a:r>
              <a:rPr lang="en-US" dirty="0"/>
              <a:t>MIN. TOYA</a:t>
            </a:r>
          </a:p>
        </p:txBody>
      </p:sp>
    </p:spTree>
    <p:extLst>
      <p:ext uri="{BB962C8B-B14F-4D97-AF65-F5344CB8AC3E}">
        <p14:creationId xmlns:p14="http://schemas.microsoft.com/office/powerpoint/2010/main" val="2187447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3097-84E0-8F4A-AB1C-9C7C9ABBA41A}"/>
              </a:ext>
            </a:extLst>
          </p:cNvPr>
          <p:cNvSpPr>
            <a:spLocks noGrp="1"/>
          </p:cNvSpPr>
          <p:nvPr>
            <p:ph type="title"/>
          </p:nvPr>
        </p:nvSpPr>
        <p:spPr/>
        <p:txBody>
          <a:bodyPr/>
          <a:lstStyle/>
          <a:p>
            <a:r>
              <a:rPr lang="en-US" dirty="0"/>
              <a:t>The Superiority of Christ</a:t>
            </a:r>
          </a:p>
        </p:txBody>
      </p:sp>
      <p:sp>
        <p:nvSpPr>
          <p:cNvPr id="3" name="Content Placeholder 2">
            <a:extLst>
              <a:ext uri="{FF2B5EF4-FFF2-40B4-BE49-F238E27FC236}">
                <a16:creationId xmlns:a16="http://schemas.microsoft.com/office/drawing/2014/main" id="{1E9BDD13-65B2-3448-952A-41FCFD57DB15}"/>
              </a:ext>
            </a:extLst>
          </p:cNvPr>
          <p:cNvSpPr>
            <a:spLocks noGrp="1"/>
          </p:cNvSpPr>
          <p:nvPr>
            <p:ph idx="1"/>
          </p:nvPr>
        </p:nvSpPr>
        <p:spPr/>
        <p:txBody>
          <a:bodyPr/>
          <a:lstStyle/>
          <a:p>
            <a:r>
              <a:rPr lang="en-US" dirty="0"/>
              <a:t>The relationship of Christianity to Judaism was a critical issue in the early church. The author clears up confusion by carefully explaining how Christ is superior to angels, Moses, and high priests. The new covenant is shown to be far superior  to the old. This can be  a great encouragement  to us and help us avoid drifting away from our faith in Christ.</a:t>
            </a:r>
          </a:p>
        </p:txBody>
      </p:sp>
      <p:sp>
        <p:nvSpPr>
          <p:cNvPr id="4" name="TextBox 3">
            <a:extLst>
              <a:ext uri="{FF2B5EF4-FFF2-40B4-BE49-F238E27FC236}">
                <a16:creationId xmlns:a16="http://schemas.microsoft.com/office/drawing/2014/main" id="{4B8D0678-F9F7-2944-BE63-4F81EF656EE1}"/>
              </a:ext>
            </a:extLst>
          </p:cNvPr>
          <p:cNvSpPr txBox="1"/>
          <p:nvPr/>
        </p:nvSpPr>
        <p:spPr>
          <a:xfrm>
            <a:off x="2590800" y="4762500"/>
            <a:ext cx="2275366" cy="646331"/>
          </a:xfrm>
          <a:prstGeom prst="rect">
            <a:avLst/>
          </a:prstGeom>
          <a:noFill/>
        </p:spPr>
        <p:txBody>
          <a:bodyPr wrap="none" rtlCol="0">
            <a:spAutoFit/>
          </a:bodyPr>
          <a:lstStyle/>
          <a:p>
            <a:r>
              <a:rPr lang="en-US" dirty="0"/>
              <a:t>Hebrews commentary</a:t>
            </a:r>
          </a:p>
          <a:p>
            <a:endParaRPr lang="en-US" dirty="0"/>
          </a:p>
        </p:txBody>
      </p:sp>
    </p:spTree>
    <p:extLst>
      <p:ext uri="{BB962C8B-B14F-4D97-AF65-F5344CB8AC3E}">
        <p14:creationId xmlns:p14="http://schemas.microsoft.com/office/powerpoint/2010/main" val="381237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37F54-DB77-9141-BBB1-F838C3881C10}"/>
              </a:ext>
            </a:extLst>
          </p:cNvPr>
          <p:cNvSpPr>
            <a:spLocks noGrp="1"/>
          </p:cNvSpPr>
          <p:nvPr>
            <p:ph type="title"/>
          </p:nvPr>
        </p:nvSpPr>
        <p:spPr/>
        <p:txBody>
          <a:bodyPr/>
          <a:lstStyle/>
          <a:p>
            <a:r>
              <a:rPr lang="en-US" dirty="0"/>
              <a:t>What Jews Think about Jesus- video</a:t>
            </a:r>
          </a:p>
        </p:txBody>
      </p:sp>
      <p:sp>
        <p:nvSpPr>
          <p:cNvPr id="3" name="Content Placeholder 2">
            <a:extLst>
              <a:ext uri="{FF2B5EF4-FFF2-40B4-BE49-F238E27FC236}">
                <a16:creationId xmlns:a16="http://schemas.microsoft.com/office/drawing/2014/main" id="{FB133A95-4434-B941-98A2-F57C0B725D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1737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2C03A-CA36-5644-9297-2AC96B233F4D}"/>
              </a:ext>
            </a:extLst>
          </p:cNvPr>
          <p:cNvSpPr>
            <a:spLocks noGrp="1"/>
          </p:cNvSpPr>
          <p:nvPr>
            <p:ph type="title"/>
          </p:nvPr>
        </p:nvSpPr>
        <p:spPr/>
        <p:txBody>
          <a:bodyPr/>
          <a:lstStyle/>
          <a:p>
            <a:r>
              <a:rPr lang="en-US" dirty="0"/>
              <a:t>Messianic Jew </a:t>
            </a:r>
          </a:p>
        </p:txBody>
      </p:sp>
      <p:sp>
        <p:nvSpPr>
          <p:cNvPr id="3" name="Content Placeholder 2">
            <a:extLst>
              <a:ext uri="{FF2B5EF4-FFF2-40B4-BE49-F238E27FC236}">
                <a16:creationId xmlns:a16="http://schemas.microsoft.com/office/drawing/2014/main" id="{EB05D504-389E-9E40-BA7D-8B182ACB2247}"/>
              </a:ext>
            </a:extLst>
          </p:cNvPr>
          <p:cNvSpPr>
            <a:spLocks noGrp="1"/>
          </p:cNvSpPr>
          <p:nvPr>
            <p:ph idx="1"/>
          </p:nvPr>
        </p:nvSpPr>
        <p:spPr/>
        <p:txBody>
          <a:bodyPr/>
          <a:lstStyle/>
          <a:p>
            <a:r>
              <a:rPr lang="en-US" dirty="0"/>
              <a:t>Messianic Judaism, (a branch of which is “Jews for Jesus”) is a religious group that has tried to straddle the line between Judaism and Christianity. According to this group, Jesus, or </a:t>
            </a:r>
            <a:r>
              <a:rPr lang="en-US" i="1" dirty="0" err="1"/>
              <a:t>Yeshua</a:t>
            </a:r>
            <a:r>
              <a:rPr lang="en-US" i="1" dirty="0"/>
              <a:t> </a:t>
            </a:r>
            <a:r>
              <a:rPr lang="en-US" dirty="0"/>
              <a:t>in Aramaic, was the Messiah, and he died on behalf of the world’s sins. They also believe that the Jews are the chosen people, and that the explicit laws of the Torah, such as observing Shabbat, holidays, and circumcision must be obeyed today.</a:t>
            </a:r>
          </a:p>
          <a:p>
            <a:r>
              <a:rPr lang="en-US" dirty="0"/>
              <a:t>The origins of this group can be traced back to the Hebrew Christian missions to the Jews in the 19th and early 20th centuries. </a:t>
            </a:r>
            <a:r>
              <a:rPr lang="en-US"/>
              <a:t>By the 1960s and ’70s Messianic Judaism was gaining popularity, known by many as “the Jesus people,” and eventually Jews for Jesus.</a:t>
            </a:r>
          </a:p>
          <a:p>
            <a:endParaRPr lang="en-US"/>
          </a:p>
        </p:txBody>
      </p:sp>
      <p:sp>
        <p:nvSpPr>
          <p:cNvPr id="4" name="TextBox 3">
            <a:extLst>
              <a:ext uri="{FF2B5EF4-FFF2-40B4-BE49-F238E27FC236}">
                <a16:creationId xmlns:a16="http://schemas.microsoft.com/office/drawing/2014/main" id="{A3F6D347-7604-B247-B4FD-CA8C2B8D59E2}"/>
              </a:ext>
            </a:extLst>
          </p:cNvPr>
          <p:cNvSpPr txBox="1"/>
          <p:nvPr/>
        </p:nvSpPr>
        <p:spPr>
          <a:xfrm>
            <a:off x="4546600" y="9779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415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74BD-5512-DE45-B65B-E44B907B4A5E}"/>
              </a:ext>
            </a:extLst>
          </p:cNvPr>
          <p:cNvSpPr>
            <a:spLocks noGrp="1"/>
          </p:cNvSpPr>
          <p:nvPr>
            <p:ph type="title"/>
          </p:nvPr>
        </p:nvSpPr>
        <p:spPr/>
        <p:txBody>
          <a:bodyPr/>
          <a:lstStyle/>
          <a:p>
            <a:r>
              <a:rPr lang="en-US" dirty="0"/>
              <a:t>WHAT IS A MESSANIC JEW-VIDEO</a:t>
            </a:r>
          </a:p>
        </p:txBody>
      </p:sp>
      <p:sp>
        <p:nvSpPr>
          <p:cNvPr id="3" name="Content Placeholder 2">
            <a:extLst>
              <a:ext uri="{FF2B5EF4-FFF2-40B4-BE49-F238E27FC236}">
                <a16:creationId xmlns:a16="http://schemas.microsoft.com/office/drawing/2014/main" id="{EC53FBA9-3482-6A4E-B77D-E8D8D5CEDA5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74584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803E-F4E6-1A4D-B3F1-BAD5EDD864D7}"/>
              </a:ext>
            </a:extLst>
          </p:cNvPr>
          <p:cNvSpPr>
            <a:spLocks noGrp="1"/>
          </p:cNvSpPr>
          <p:nvPr>
            <p:ph type="title"/>
          </p:nvPr>
        </p:nvSpPr>
        <p:spPr/>
        <p:txBody>
          <a:bodyPr/>
          <a:lstStyle/>
          <a:p>
            <a:r>
              <a:rPr lang="en-US" dirty="0"/>
              <a:t>How is messianic Judaism different than </a:t>
            </a:r>
            <a:r>
              <a:rPr lang="en-US" dirty="0" err="1"/>
              <a:t>christIANITY</a:t>
            </a:r>
            <a:r>
              <a:rPr lang="en-US" dirty="0"/>
              <a:t> </a:t>
            </a:r>
          </a:p>
        </p:txBody>
      </p:sp>
      <p:sp>
        <p:nvSpPr>
          <p:cNvPr id="3" name="Content Placeholder 2">
            <a:extLst>
              <a:ext uri="{FF2B5EF4-FFF2-40B4-BE49-F238E27FC236}">
                <a16:creationId xmlns:a16="http://schemas.microsoft.com/office/drawing/2014/main" id="{B9FF6CD8-82FC-7243-918A-772AB0E2A244}"/>
              </a:ext>
            </a:extLst>
          </p:cNvPr>
          <p:cNvSpPr>
            <a:spLocks noGrp="1"/>
          </p:cNvSpPr>
          <p:nvPr>
            <p:ph idx="1"/>
          </p:nvPr>
        </p:nvSpPr>
        <p:spPr/>
        <p:txBody>
          <a:bodyPr>
            <a:normAutofit fontScale="70000" lnSpcReduction="20000"/>
          </a:bodyPr>
          <a:lstStyle/>
          <a:p>
            <a:r>
              <a:rPr lang="en-US" dirty="0"/>
              <a:t>One of the most common questions we receive is, “What is the difference between Messianic Judaism and Christianity?” The key to better understanding the differences between Messianic Judaism and Christianity is to first understand the foundations of both religions as they spring from Judaism.</a:t>
            </a:r>
          </a:p>
          <a:p>
            <a:r>
              <a:rPr lang="en-US" b="1" dirty="0"/>
              <a:t>1. Jewish people are descendants of the Twelve Tribes of Israel, and acknowledge Abraham, Isaac, and Jacob as the patriarchs of Israel and the Jewish people. Historically, Jewish people have not acknowledged </a:t>
            </a:r>
            <a:r>
              <a:rPr lang="en-US" b="1" dirty="0" err="1"/>
              <a:t>Yeshua</a:t>
            </a:r>
            <a:r>
              <a:rPr lang="en-US" b="1" dirty="0"/>
              <a:t> (Jesus) as the Messiah promised to Israel.</a:t>
            </a:r>
            <a:endParaRPr lang="en-US" dirty="0"/>
          </a:p>
          <a:p>
            <a:r>
              <a:rPr lang="en-US" b="1" dirty="0"/>
              <a:t>2. Christians are typically non-Jews who have responded to </a:t>
            </a:r>
            <a:r>
              <a:rPr lang="en-US" b="1" dirty="0" err="1"/>
              <a:t>Yeshua</a:t>
            </a:r>
            <a:r>
              <a:rPr lang="en-US" b="1" dirty="0"/>
              <a:t> in faith to experience spiritual rebirth and reconciliation to God.</a:t>
            </a:r>
            <a:endParaRPr lang="en-US" dirty="0"/>
          </a:p>
          <a:p>
            <a:r>
              <a:rPr lang="en-US" b="1" dirty="0"/>
              <a:t>3. Messianic Jews are people of Jewish heritage who maintain their Jewish identity and acknowledge </a:t>
            </a:r>
            <a:r>
              <a:rPr lang="en-US" b="1" dirty="0" err="1"/>
              <a:t>Yeshua</a:t>
            </a:r>
            <a:r>
              <a:rPr lang="en-US" b="1" dirty="0"/>
              <a:t> as the Messiah.</a:t>
            </a:r>
            <a:endParaRPr lang="en-US" dirty="0"/>
          </a:p>
          <a:p>
            <a:br>
              <a:rPr lang="en-US" dirty="0"/>
            </a:br>
            <a:endParaRPr lang="en-US" dirty="0"/>
          </a:p>
        </p:txBody>
      </p:sp>
    </p:spTree>
    <p:extLst>
      <p:ext uri="{BB962C8B-B14F-4D97-AF65-F5344CB8AC3E}">
        <p14:creationId xmlns:p14="http://schemas.microsoft.com/office/powerpoint/2010/main" val="1891309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A90C-D5D3-F743-ADD8-F4A913B1A763}"/>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134E7096-96EA-FA4D-8903-03136989821E}"/>
              </a:ext>
            </a:extLst>
          </p:cNvPr>
          <p:cNvSpPr>
            <a:spLocks noGrp="1"/>
          </p:cNvSpPr>
          <p:nvPr>
            <p:ph idx="1"/>
          </p:nvPr>
        </p:nvSpPr>
        <p:spPr/>
        <p:txBody>
          <a:bodyPr>
            <a:normAutofit fontScale="85000" lnSpcReduction="20000"/>
          </a:bodyPr>
          <a:lstStyle/>
          <a:p>
            <a:r>
              <a:rPr lang="en-US" dirty="0"/>
              <a:t>Once you understand the history of Judaism, Christianity, and Messianic Judaism, you can begin to dive deeper into the similarities and differences between Messianic Jews and Christians. Here are a few of the major differences between the two.</a:t>
            </a:r>
          </a:p>
          <a:p>
            <a:r>
              <a:rPr lang="en-US" b="1" dirty="0"/>
              <a:t>Biblical text</a:t>
            </a:r>
          </a:p>
          <a:p>
            <a:r>
              <a:rPr lang="en-US" dirty="0"/>
              <a:t>Messianic Jews and Christians both embrace the entire Hebrew Bible and the New Testament as Spirit-inspired Holy Writ. However, many Messianic Jews continue to live by the first five books of the Bible, called the Torah, something most Christians do not do.</a:t>
            </a:r>
          </a:p>
          <a:p>
            <a:br>
              <a:rPr lang="en-US" dirty="0"/>
            </a:br>
            <a:r>
              <a:rPr lang="en-US" b="1" dirty="0"/>
              <a:t>.</a:t>
            </a:r>
            <a:endParaRPr lang="en-US" dirty="0"/>
          </a:p>
          <a:p>
            <a:br>
              <a:rPr lang="en-US" dirty="0"/>
            </a:br>
            <a:endParaRPr lang="en-US" dirty="0"/>
          </a:p>
        </p:txBody>
      </p:sp>
    </p:spTree>
    <p:extLst>
      <p:ext uri="{BB962C8B-B14F-4D97-AF65-F5344CB8AC3E}">
        <p14:creationId xmlns:p14="http://schemas.microsoft.com/office/powerpoint/2010/main" val="408028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A5264-DAA6-EC4C-BB45-C6D92FEFEF94}"/>
              </a:ext>
            </a:extLst>
          </p:cNvPr>
          <p:cNvSpPr>
            <a:spLocks noGrp="1"/>
          </p:cNvSpPr>
          <p:nvPr>
            <p:ph type="title"/>
          </p:nvPr>
        </p:nvSpPr>
        <p:spPr/>
        <p:txBody>
          <a:bodyPr/>
          <a:lstStyle/>
          <a:p>
            <a:r>
              <a:rPr lang="en-US" dirty="0"/>
              <a:t>Continued from </a:t>
            </a:r>
            <a:r>
              <a:rPr lang="en-US" dirty="0" err="1"/>
              <a:t>Jewishvoice.org</a:t>
            </a:r>
            <a:endParaRPr lang="en-US" dirty="0"/>
          </a:p>
        </p:txBody>
      </p:sp>
      <p:sp>
        <p:nvSpPr>
          <p:cNvPr id="3" name="Content Placeholder 2">
            <a:extLst>
              <a:ext uri="{FF2B5EF4-FFF2-40B4-BE49-F238E27FC236}">
                <a16:creationId xmlns:a16="http://schemas.microsoft.com/office/drawing/2014/main" id="{DC82DBCD-48B7-7049-BF8B-93D1BF8DF1B4}"/>
              </a:ext>
            </a:extLst>
          </p:cNvPr>
          <p:cNvSpPr>
            <a:spLocks noGrp="1"/>
          </p:cNvSpPr>
          <p:nvPr>
            <p:ph idx="1"/>
          </p:nvPr>
        </p:nvSpPr>
        <p:spPr/>
        <p:txBody>
          <a:bodyPr>
            <a:normAutofit fontScale="70000" lnSpcReduction="20000"/>
          </a:bodyPr>
          <a:lstStyle/>
          <a:p>
            <a:r>
              <a:rPr lang="en-US" b="1" dirty="0"/>
              <a:t>Sabbath</a:t>
            </a:r>
          </a:p>
          <a:p>
            <a:r>
              <a:rPr lang="en-US" dirty="0"/>
              <a:t>Messianic Jewish people observe the Sabbath, or Shabbat, during the traditional Jewish time starting before sunset on Friday evening until Saturday night. While there are several theories on when the Christian church deviated from the traditional Jewish day of Shabbat, Christians have been observing the Sabbath on Sundays since the second century.</a:t>
            </a:r>
          </a:p>
          <a:p>
            <a:r>
              <a:rPr lang="en-US" b="1" dirty="0"/>
              <a:t>Holidays</a:t>
            </a:r>
          </a:p>
          <a:p>
            <a:r>
              <a:rPr lang="en-US" dirty="0"/>
              <a:t>Christians observe holidays that are disconnected from the Bible, like Christmas and Easter Sunday. While Christmas celebrates the birth of Jesus (</a:t>
            </a:r>
            <a:r>
              <a:rPr lang="en-US" dirty="0" err="1"/>
              <a:t>Yeshua</a:t>
            </a:r>
            <a:r>
              <a:rPr lang="en-US" dirty="0"/>
              <a:t>) and Easter Sunday celebrates His resurrection, the timing of these holidays historically corresponds with pagan holidays. Messianic Jewish people also observe the resurrection of </a:t>
            </a:r>
            <a:r>
              <a:rPr lang="en-US" dirty="0" err="1"/>
              <a:t>Yeshua</a:t>
            </a:r>
            <a:r>
              <a:rPr lang="en-US" dirty="0"/>
              <a:t> from the dead, believing His resurrection is evidence of His finished work in conquering sin and death for us. . Messianic Jews generally celebrate </a:t>
            </a:r>
            <a:r>
              <a:rPr lang="en-US" dirty="0" err="1"/>
              <a:t>Yeshua’s</a:t>
            </a:r>
            <a:r>
              <a:rPr lang="en-US" dirty="0"/>
              <a:t> resurrection on the first day of the Week of Unleavened Bread, also called Passover. Additionally, Messianic Jews observe the traditional Jewish holidays and feasts such as Purim, Chanukah, the Day of Atonement (Yom Kippur), Feast of Trumpets (Rosh Hashanah), and the Feast of Booths (Sukkot).</a:t>
            </a:r>
          </a:p>
        </p:txBody>
      </p:sp>
    </p:spTree>
    <p:extLst>
      <p:ext uri="{BB962C8B-B14F-4D97-AF65-F5344CB8AC3E}">
        <p14:creationId xmlns:p14="http://schemas.microsoft.com/office/powerpoint/2010/main" val="2981701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50AA0-B5E4-8C4A-A740-0425B326AD4A}"/>
              </a:ext>
            </a:extLst>
          </p:cNvPr>
          <p:cNvSpPr>
            <a:spLocks noGrp="1"/>
          </p:cNvSpPr>
          <p:nvPr>
            <p:ph type="title"/>
          </p:nvPr>
        </p:nvSpPr>
        <p:spPr/>
        <p:txBody>
          <a:bodyPr/>
          <a:lstStyle/>
          <a:p>
            <a:r>
              <a:rPr lang="en-US" err="1"/>
              <a:t>Jewishvoice</a:t>
            </a:r>
            <a:r>
              <a:rPr lang="en-US"/>
              <a:t>.org</a:t>
            </a:r>
          </a:p>
        </p:txBody>
      </p:sp>
      <p:sp>
        <p:nvSpPr>
          <p:cNvPr id="3" name="Content Placeholder 2">
            <a:extLst>
              <a:ext uri="{FF2B5EF4-FFF2-40B4-BE49-F238E27FC236}">
                <a16:creationId xmlns:a16="http://schemas.microsoft.com/office/drawing/2014/main" id="{102FAACD-A7EC-0A4C-8BCC-7E164B35FE31}"/>
              </a:ext>
            </a:extLst>
          </p:cNvPr>
          <p:cNvSpPr>
            <a:spLocks noGrp="1"/>
          </p:cNvSpPr>
          <p:nvPr>
            <p:ph idx="1"/>
          </p:nvPr>
        </p:nvSpPr>
        <p:spPr/>
        <p:txBody>
          <a:bodyPr>
            <a:normAutofit fontScale="70000" lnSpcReduction="20000"/>
          </a:bodyPr>
          <a:lstStyle/>
          <a:p>
            <a:r>
              <a:rPr lang="en-US" b="1" dirty="0"/>
              <a:t>Dietary Laws</a:t>
            </a:r>
          </a:p>
          <a:p>
            <a:r>
              <a:rPr lang="en-US" dirty="0"/>
              <a:t>Most Christians do not observe the biblical commandments regarding dietary practices. These include the avoidance of scavengers of land or sea, with the exception of mammals that both chew the cud and have hooves, like sheep, goats, and deer.</a:t>
            </a:r>
            <a:br>
              <a:rPr lang="en-US" dirty="0"/>
            </a:br>
            <a:r>
              <a:rPr lang="en-US" dirty="0"/>
              <a:t>For many Messianic Jewish people, the basic biblical commandments found in the Torah are still observed. This observance enables Messianic Jewish people to maintain their God-given identities as Jews.</a:t>
            </a:r>
          </a:p>
          <a:p>
            <a:r>
              <a:rPr lang="en-US" b="1" dirty="0"/>
              <a:t>The Messiah and the Jewish People</a:t>
            </a:r>
          </a:p>
          <a:p>
            <a:r>
              <a:rPr lang="en-US" dirty="0"/>
              <a:t>While there are many similarities between Messianic Judaism, Christianity, and Judaism, Messianic Jewish people embrace their Jewish heritage, while believing that </a:t>
            </a:r>
            <a:r>
              <a:rPr lang="en-US" dirty="0" err="1"/>
              <a:t>Yeshua</a:t>
            </a:r>
            <a:r>
              <a:rPr lang="en-US" dirty="0"/>
              <a:t> is the Messiah, the promised Redeemer of Israel and all of mankind.</a:t>
            </a:r>
            <a:br>
              <a:rPr lang="en-US" dirty="0"/>
            </a:br>
            <a:r>
              <a:rPr lang="en-US" dirty="0"/>
              <a:t>If you’re interested in learning more about Messianic Jewish people or Jewish Voice Ministries, </a:t>
            </a:r>
            <a:r>
              <a:rPr lang="en-US" b="1" dirty="0">
                <a:hlinkClick r:id="rId2"/>
              </a:rPr>
              <a:t>contact us</a:t>
            </a:r>
            <a:r>
              <a:rPr lang="en-US" b="1" dirty="0"/>
              <a:t> </a:t>
            </a:r>
            <a:r>
              <a:rPr lang="en-US" dirty="0"/>
              <a:t>or visit our </a:t>
            </a:r>
            <a:r>
              <a:rPr lang="en-US" b="1" dirty="0">
                <a:hlinkClick r:id="rId3"/>
              </a:rPr>
              <a:t>about us page.</a:t>
            </a:r>
            <a:endParaRPr lang="en-US" dirty="0"/>
          </a:p>
          <a:p>
            <a:br>
              <a:rPr lang="en-US" dirty="0"/>
            </a:br>
            <a:endParaRPr lang="en-US" dirty="0"/>
          </a:p>
          <a:p>
            <a:endParaRPr lang="en-US" dirty="0"/>
          </a:p>
        </p:txBody>
      </p:sp>
    </p:spTree>
    <p:extLst>
      <p:ext uri="{BB962C8B-B14F-4D97-AF65-F5344CB8AC3E}">
        <p14:creationId xmlns:p14="http://schemas.microsoft.com/office/powerpoint/2010/main" val="543041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73AB-FD34-AA47-9568-4CD36CC8F240}"/>
              </a:ext>
            </a:extLst>
          </p:cNvPr>
          <p:cNvSpPr>
            <a:spLocks noGrp="1"/>
          </p:cNvSpPr>
          <p:nvPr>
            <p:ph type="title"/>
          </p:nvPr>
        </p:nvSpPr>
        <p:spPr/>
        <p:txBody>
          <a:bodyPr/>
          <a:lstStyle/>
          <a:p>
            <a:r>
              <a:rPr lang="en-US" dirty="0"/>
              <a:t>Messianic Jewish style Music- </a:t>
            </a:r>
            <a:r>
              <a:rPr lang="en-US" dirty="0" err="1"/>
              <a:t>lET</a:t>
            </a:r>
            <a:r>
              <a:rPr lang="en-US" dirty="0"/>
              <a:t> </a:t>
            </a:r>
            <a:r>
              <a:rPr lang="en-US" dirty="0" err="1"/>
              <a:t>gOD</a:t>
            </a:r>
            <a:r>
              <a:rPr lang="en-US" dirty="0"/>
              <a:t> ARISE</a:t>
            </a:r>
          </a:p>
        </p:txBody>
      </p:sp>
      <p:sp>
        <p:nvSpPr>
          <p:cNvPr id="3" name="Content Placeholder 2">
            <a:extLst>
              <a:ext uri="{FF2B5EF4-FFF2-40B4-BE49-F238E27FC236}">
                <a16:creationId xmlns:a16="http://schemas.microsoft.com/office/drawing/2014/main" id="{0A13A8DC-50EE-7B42-A9A7-6B581EF86FF3}"/>
              </a:ext>
            </a:extLst>
          </p:cNvPr>
          <p:cNvSpPr>
            <a:spLocks noGrp="1"/>
          </p:cNvSpPr>
          <p:nvPr>
            <p:ph idx="1"/>
          </p:nvPr>
        </p:nvSpPr>
        <p:spPr/>
        <p:txBody>
          <a:bodyPr/>
          <a:lstStyle/>
          <a:p>
            <a:pPr marL="0" indent="0">
              <a:buNone/>
            </a:pPr>
            <a:endParaRPr lang="en-US" dirty="0"/>
          </a:p>
          <a:p>
            <a:endParaRPr lang="en-US" dirty="0"/>
          </a:p>
        </p:txBody>
      </p:sp>
    </p:spTree>
    <p:extLst>
      <p:ext uri="{BB962C8B-B14F-4D97-AF65-F5344CB8AC3E}">
        <p14:creationId xmlns:p14="http://schemas.microsoft.com/office/powerpoint/2010/main" val="301615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C3AF4-95D1-4649-86F6-62400921775A}"/>
              </a:ext>
            </a:extLst>
          </p:cNvPr>
          <p:cNvSpPr>
            <a:spLocks noGrp="1"/>
          </p:cNvSpPr>
          <p:nvPr>
            <p:ph type="title"/>
          </p:nvPr>
        </p:nvSpPr>
        <p:spPr/>
        <p:txBody>
          <a:bodyPr/>
          <a:lstStyle/>
          <a:p>
            <a:r>
              <a:rPr lang="en-US" dirty="0"/>
              <a:t>YESHUA (JESUS)</a:t>
            </a:r>
          </a:p>
        </p:txBody>
      </p:sp>
      <p:sp>
        <p:nvSpPr>
          <p:cNvPr id="3" name="Content Placeholder 2">
            <a:extLst>
              <a:ext uri="{FF2B5EF4-FFF2-40B4-BE49-F238E27FC236}">
                <a16:creationId xmlns:a16="http://schemas.microsoft.com/office/drawing/2014/main" id="{4C392D2E-318B-6246-AEF0-68E59016A2E1}"/>
              </a:ext>
            </a:extLst>
          </p:cNvPr>
          <p:cNvSpPr>
            <a:spLocks noGrp="1"/>
          </p:cNvSpPr>
          <p:nvPr>
            <p:ph idx="1"/>
          </p:nvPr>
        </p:nvSpPr>
        <p:spPr/>
        <p:txBody>
          <a:bodyPr/>
          <a:lstStyle/>
          <a:p>
            <a:pPr marL="0" indent="0">
              <a:buNone/>
            </a:pPr>
            <a:endParaRPr lang="en-US" dirty="0"/>
          </a:p>
          <a:p>
            <a:r>
              <a:rPr lang="en-US" dirty="0"/>
              <a:t>Phil 2:9-10</a:t>
            </a:r>
          </a:p>
          <a:p>
            <a:r>
              <a:rPr lang="en-US" dirty="0"/>
              <a:t>Therefore God exalted him to the highest place</a:t>
            </a:r>
            <a:br>
              <a:rPr lang="en-US" dirty="0"/>
            </a:br>
            <a:r>
              <a:rPr lang="en-US" dirty="0"/>
              <a:t>    and gave him the name that is above every name,</a:t>
            </a:r>
            <a:br>
              <a:rPr lang="en-US" dirty="0"/>
            </a:br>
            <a:r>
              <a:rPr lang="en-US" b="1" baseline="30000" dirty="0"/>
              <a:t>10 </a:t>
            </a:r>
            <a:r>
              <a:rPr lang="en-US" dirty="0"/>
              <a:t>that at the name of Jesus every knee should bow,</a:t>
            </a:r>
            <a:br>
              <a:rPr lang="en-US" dirty="0"/>
            </a:br>
            <a:r>
              <a:rPr lang="en-US" dirty="0"/>
              <a:t>    in heaven and on earth and under the earth,</a:t>
            </a:r>
          </a:p>
        </p:txBody>
      </p:sp>
    </p:spTree>
    <p:extLst>
      <p:ext uri="{BB962C8B-B14F-4D97-AF65-F5344CB8AC3E}">
        <p14:creationId xmlns:p14="http://schemas.microsoft.com/office/powerpoint/2010/main" val="66018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6FE20-77F5-3C4C-B1E4-68674AB9A4E3}"/>
              </a:ext>
            </a:extLst>
          </p:cNvPr>
          <p:cNvSpPr>
            <a:spLocks noGrp="1"/>
          </p:cNvSpPr>
          <p:nvPr>
            <p:ph type="title"/>
          </p:nvPr>
        </p:nvSpPr>
        <p:spPr/>
        <p:txBody>
          <a:bodyPr/>
          <a:lstStyle/>
          <a:p>
            <a:r>
              <a:rPr lang="en-US" dirty="0"/>
              <a:t>Overview of Judaism- TAKEN FROM </a:t>
            </a:r>
            <a:r>
              <a:rPr lang="en-US" dirty="0" err="1"/>
              <a:t>pROPHETESS</a:t>
            </a:r>
            <a:r>
              <a:rPr lang="en-US" dirty="0"/>
              <a:t> </a:t>
            </a:r>
            <a:r>
              <a:rPr lang="en-US" dirty="0" err="1"/>
              <a:t>cLARK</a:t>
            </a:r>
            <a:endParaRPr lang="en-US" dirty="0"/>
          </a:p>
        </p:txBody>
      </p:sp>
      <p:sp>
        <p:nvSpPr>
          <p:cNvPr id="3" name="Content Placeholder 2">
            <a:extLst>
              <a:ext uri="{FF2B5EF4-FFF2-40B4-BE49-F238E27FC236}">
                <a16:creationId xmlns:a16="http://schemas.microsoft.com/office/drawing/2014/main" id="{BEFF3DE8-6C4A-8546-95F0-21F36EA71761}"/>
              </a:ext>
            </a:extLst>
          </p:cNvPr>
          <p:cNvSpPr>
            <a:spLocks noGrp="1"/>
          </p:cNvSpPr>
          <p:nvPr>
            <p:ph idx="1"/>
          </p:nvPr>
        </p:nvSpPr>
        <p:spPr/>
        <p:txBody>
          <a:bodyPr>
            <a:normAutofit fontScale="70000" lnSpcReduction="20000"/>
          </a:bodyPr>
          <a:lstStyle/>
          <a:p>
            <a:pPr marL="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Judaism Beliefs</a:t>
            </a: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Jewish people believe there’s only one G-d who has established a covenant—or special agreement—with them. Their G-d communicates to believers through prophets and rewards good deeds while also punishing evil.</a:t>
            </a: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Most Jews (with the exception of a few groups) believe that their Messiah hasn’t yet come—but will one day. (</a:t>
            </a:r>
            <a:r>
              <a:rPr lang="en-US" i="1" dirty="0">
                <a:latin typeface="Times New Roman" panose="02020603050405020304" pitchFamily="18" charset="0"/>
                <a:ea typeface="Calibri" panose="020F0502020204030204" pitchFamily="34" charset="0"/>
                <a:cs typeface="Times New Roman" panose="02020603050405020304" pitchFamily="18" charset="0"/>
              </a:rPr>
              <a:t>Christianity believes the Messiah has already come</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Jewish people worship in holy places known as synagogues, and their spiritual leaders are called rabbis. (</a:t>
            </a:r>
            <a:r>
              <a:rPr lang="en-US" i="1" dirty="0">
                <a:latin typeface="Times New Roman" panose="02020603050405020304" pitchFamily="18" charset="0"/>
                <a:ea typeface="Calibri" panose="020F0502020204030204" pitchFamily="34" charset="0"/>
                <a:cs typeface="Times New Roman" panose="02020603050405020304" pitchFamily="18" charset="0"/>
              </a:rPr>
              <a:t>Christianity worship in places called churches</a:t>
            </a:r>
            <a:r>
              <a:rPr lang="en-US" dirty="0">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 six-pointed Star of David is the symbol of Judaism.            (</a:t>
            </a:r>
            <a:r>
              <a:rPr lang="en-US" i="1" dirty="0">
                <a:latin typeface="Times New Roman" panose="02020603050405020304" pitchFamily="18" charset="0"/>
                <a:ea typeface="Calibri" panose="020F0502020204030204" pitchFamily="34" charset="0"/>
                <a:cs typeface="Times New Roman" panose="02020603050405020304" pitchFamily="18" charset="0"/>
              </a:rPr>
              <a:t>Christianity’s symbol is the cross</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Today, there are about 14 million Jews worldwide. Most of them live in the United States and </a:t>
            </a:r>
            <a:r>
              <a:rPr lang="en-US" u="sng" dirty="0">
                <a:solidFill>
                  <a:srgbClr val="E80C30"/>
                </a:solidFill>
                <a:latin typeface="Times New Roman" panose="02020603050405020304" pitchFamily="18" charset="0"/>
                <a:ea typeface="Calibri" panose="020F0502020204030204" pitchFamily="34" charset="0"/>
                <a:cs typeface="Times New Roman" panose="02020603050405020304" pitchFamily="18" charset="0"/>
                <a:hlinkClick r:id="rId2"/>
              </a:rPr>
              <a:t>Israel</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Traditionally, a person is considered Jewish if his or her mother is Jewish.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6668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8CF4-8153-0E4C-8A87-C398ECAD612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21524B8-E45A-5947-8F4B-A163900C952D}"/>
              </a:ext>
            </a:extLst>
          </p:cNvPr>
          <p:cNvSpPr>
            <a:spLocks noGrp="1"/>
          </p:cNvSpPr>
          <p:nvPr>
            <p:ph idx="1"/>
          </p:nvPr>
        </p:nvSpPr>
        <p:spPr/>
        <p:txBody>
          <a:bodyPr/>
          <a:lstStyle/>
          <a:p>
            <a:r>
              <a:rPr lang="en-US" dirty="0"/>
              <a:t>Today I will talk briefly touch on :</a:t>
            </a:r>
          </a:p>
          <a:p>
            <a:r>
              <a:rPr lang="en-US" dirty="0"/>
              <a:t>Hellenistic Judaism</a:t>
            </a:r>
          </a:p>
          <a:p>
            <a:r>
              <a:rPr lang="en-US" dirty="0"/>
              <a:t>Jews of  the diaspora</a:t>
            </a:r>
          </a:p>
          <a:p>
            <a:r>
              <a:rPr lang="en-US" dirty="0"/>
              <a:t>Messianic Jews</a:t>
            </a:r>
          </a:p>
        </p:txBody>
      </p:sp>
    </p:spTree>
    <p:extLst>
      <p:ext uri="{BB962C8B-B14F-4D97-AF65-F5344CB8AC3E}">
        <p14:creationId xmlns:p14="http://schemas.microsoft.com/office/powerpoint/2010/main" val="1629608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303D-61BC-7842-9A3B-F0EC0CE4863E}"/>
              </a:ext>
            </a:extLst>
          </p:cNvPr>
          <p:cNvSpPr>
            <a:spLocks noGrp="1"/>
          </p:cNvSpPr>
          <p:nvPr>
            <p:ph type="title"/>
          </p:nvPr>
        </p:nvSpPr>
        <p:spPr/>
        <p:txBody>
          <a:bodyPr/>
          <a:lstStyle/>
          <a:p>
            <a:r>
              <a:rPr lang="en-US" dirty="0"/>
              <a:t>Hellenistic Jews –Acts 6</a:t>
            </a:r>
          </a:p>
        </p:txBody>
      </p:sp>
      <p:sp>
        <p:nvSpPr>
          <p:cNvPr id="3" name="Content Placeholder 2">
            <a:extLst>
              <a:ext uri="{FF2B5EF4-FFF2-40B4-BE49-F238E27FC236}">
                <a16:creationId xmlns:a16="http://schemas.microsoft.com/office/drawing/2014/main" id="{05DFFD6F-55C6-EF4E-8588-4A95CC7633B2}"/>
              </a:ext>
            </a:extLst>
          </p:cNvPr>
          <p:cNvSpPr>
            <a:spLocks noGrp="1"/>
          </p:cNvSpPr>
          <p:nvPr>
            <p:ph idx="1"/>
          </p:nvPr>
        </p:nvSpPr>
        <p:spPr/>
        <p:txBody>
          <a:bodyPr/>
          <a:lstStyle/>
          <a:p>
            <a:r>
              <a:rPr lang="en-US" b="1" dirty="0"/>
              <a:t>Hellenistic Judaism</a:t>
            </a:r>
            <a:r>
              <a:rPr lang="en-US" dirty="0"/>
              <a:t> was a form of </a:t>
            </a:r>
            <a:r>
              <a:rPr lang="en-US" dirty="0">
                <a:hlinkClick r:id="rId2" tooltip="Judaism"/>
              </a:rPr>
              <a:t>Judaism</a:t>
            </a:r>
            <a:r>
              <a:rPr lang="en-US" dirty="0"/>
              <a:t> in </a:t>
            </a:r>
            <a:r>
              <a:rPr lang="en-US" dirty="0">
                <a:hlinkClick r:id="rId3" tooltip="Classical antiquity"/>
              </a:rPr>
              <a:t>classical antiquity</a:t>
            </a:r>
            <a:r>
              <a:rPr lang="en-US" dirty="0"/>
              <a:t> that combined Jewish religious tradition with elements of </a:t>
            </a:r>
            <a:r>
              <a:rPr lang="en-US" dirty="0">
                <a:hlinkClick r:id="rId4" tooltip="Greek culture"/>
              </a:rPr>
              <a:t>Greek culture</a:t>
            </a:r>
            <a:r>
              <a:rPr lang="en-US" dirty="0"/>
              <a:t>. Until the </a:t>
            </a:r>
            <a:r>
              <a:rPr lang="en-US" dirty="0">
                <a:hlinkClick r:id="rId5" tooltip="Fall of the Western Roman Empire"/>
              </a:rPr>
              <a:t>fall of the Western Roman Empire</a:t>
            </a:r>
            <a:r>
              <a:rPr lang="en-US" dirty="0"/>
              <a:t> and the </a:t>
            </a:r>
            <a:r>
              <a:rPr lang="en-US" dirty="0">
                <a:hlinkClick r:id="rId6" tooltip="Early Muslim conquests"/>
              </a:rPr>
              <a:t>early Muslim conquests</a:t>
            </a:r>
            <a:r>
              <a:rPr lang="en-US" dirty="0"/>
              <a:t> of the </a:t>
            </a:r>
            <a:r>
              <a:rPr lang="en-US" dirty="0">
                <a:hlinkClick r:id="rId7" tooltip="Eastern Mediterranean"/>
              </a:rPr>
              <a:t>eastern Mediterranean</a:t>
            </a:r>
            <a:r>
              <a:rPr lang="en-US" dirty="0"/>
              <a:t>, the main centers of Hellenistic Judaism were </a:t>
            </a:r>
            <a:r>
              <a:rPr lang="en-US" dirty="0" err="1">
                <a:hlinkClick r:id="rId8" tooltip="Alexandria"/>
              </a:rPr>
              <a:t>Alexandria</a:t>
            </a:r>
            <a:r>
              <a:rPr lang="en-US" dirty="0" err="1"/>
              <a:t>in</a:t>
            </a:r>
            <a:r>
              <a:rPr lang="en-US" dirty="0"/>
              <a:t> Egypt and </a:t>
            </a:r>
            <a:r>
              <a:rPr lang="en-US" dirty="0">
                <a:hlinkClick r:id="rId9" tooltip="Antioch"/>
              </a:rPr>
              <a:t>Antioch</a:t>
            </a:r>
            <a:r>
              <a:rPr lang="en-US" dirty="0"/>
              <a:t> in Syria (now in southern </a:t>
            </a:r>
            <a:r>
              <a:rPr lang="en-US" dirty="0">
                <a:hlinkClick r:id="rId10" tooltip="Turkey"/>
              </a:rPr>
              <a:t>Turkey</a:t>
            </a:r>
            <a:r>
              <a:rPr lang="en-US" dirty="0"/>
              <a:t>), the two main </a:t>
            </a:r>
            <a:r>
              <a:rPr lang="en-US" dirty="0">
                <a:hlinkClick r:id="rId11" tooltip="Greek colonies"/>
              </a:rPr>
              <a:t>Greek urban settlements</a:t>
            </a:r>
            <a:r>
              <a:rPr lang="en-US" dirty="0"/>
              <a:t> of the </a:t>
            </a:r>
            <a:r>
              <a:rPr lang="en-US" dirty="0">
                <a:hlinkClick r:id="rId12" tooltip="MENA"/>
              </a:rPr>
              <a:t>Middle East and North Africa</a:t>
            </a:r>
            <a:r>
              <a:rPr lang="en-US" dirty="0"/>
              <a:t> region, both founded at the end of the fourth century BCE in the wake of the conquests of </a:t>
            </a:r>
            <a:r>
              <a:rPr lang="en-US" dirty="0">
                <a:hlinkClick r:id="rId13" tooltip="Alexander the Great"/>
              </a:rPr>
              <a:t>Alexander the Great</a:t>
            </a:r>
            <a:r>
              <a:rPr lang="en-US" dirty="0"/>
              <a:t>. Hellenistic Judaism also existed in </a:t>
            </a:r>
            <a:r>
              <a:rPr lang="en-US" dirty="0">
                <a:hlinkClick r:id="rId14" tooltip="Jerusalem during the Second Temple Period"/>
              </a:rPr>
              <a:t>Jerusalem during the Second Temple Period</a:t>
            </a:r>
            <a:r>
              <a:rPr lang="en-US" dirty="0"/>
              <a:t>, where there was conflict between </a:t>
            </a:r>
            <a:r>
              <a:rPr lang="en-US" dirty="0">
                <a:hlinkClick r:id="rId15" tooltip="Hellenization"/>
              </a:rPr>
              <a:t>Hellenizers</a:t>
            </a:r>
            <a:r>
              <a:rPr lang="en-US" dirty="0"/>
              <a:t> and traditionalists.</a:t>
            </a:r>
          </a:p>
        </p:txBody>
      </p:sp>
    </p:spTree>
    <p:extLst>
      <p:ext uri="{BB962C8B-B14F-4D97-AF65-F5344CB8AC3E}">
        <p14:creationId xmlns:p14="http://schemas.microsoft.com/office/powerpoint/2010/main" val="3878040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B5C62-F835-8748-9B1B-E9CF8DD9751A}"/>
              </a:ext>
            </a:extLst>
          </p:cNvPr>
          <p:cNvSpPr>
            <a:spLocks noGrp="1"/>
          </p:cNvSpPr>
          <p:nvPr>
            <p:ph type="title"/>
          </p:nvPr>
        </p:nvSpPr>
        <p:spPr/>
        <p:txBody>
          <a:bodyPr/>
          <a:lstStyle/>
          <a:p>
            <a:r>
              <a:rPr lang="en-US" dirty="0"/>
              <a:t>Diaspora Jew</a:t>
            </a:r>
          </a:p>
        </p:txBody>
      </p:sp>
      <p:sp>
        <p:nvSpPr>
          <p:cNvPr id="3" name="Content Placeholder 2">
            <a:extLst>
              <a:ext uri="{FF2B5EF4-FFF2-40B4-BE49-F238E27FC236}">
                <a16:creationId xmlns:a16="http://schemas.microsoft.com/office/drawing/2014/main" id="{68F97D5D-514C-B845-929E-6DCC891996DD}"/>
              </a:ext>
            </a:extLst>
          </p:cNvPr>
          <p:cNvSpPr>
            <a:spLocks noGrp="1"/>
          </p:cNvSpPr>
          <p:nvPr>
            <p:ph idx="1"/>
          </p:nvPr>
        </p:nvSpPr>
        <p:spPr/>
        <p:txBody>
          <a:bodyPr>
            <a:normAutofit fontScale="92500"/>
          </a:bodyPr>
          <a:lstStyle/>
          <a:p>
            <a:r>
              <a:rPr lang="en-US" dirty="0"/>
              <a:t>The Jewish Diaspora  (Hebrew, </a:t>
            </a:r>
            <a:r>
              <a:rPr lang="en-US" dirty="0" err="1"/>
              <a:t>romanized</a:t>
            </a:r>
            <a:r>
              <a:rPr lang="en-US" dirty="0"/>
              <a:t>)  or exile (Hebrew, Yiddish,:</a:t>
            </a:r>
            <a:r>
              <a:rPr lang="en-US" dirty="0" err="1"/>
              <a:t>golus</a:t>
            </a:r>
            <a:r>
              <a:rPr lang="en-US" dirty="0"/>
              <a:t>) is the dispersion of Israelites or Jews out of their ancestral homeland (the Land of Israel) and their subsequent settlement in other parts of the globe.</a:t>
            </a:r>
          </a:p>
          <a:p>
            <a:endParaRPr lang="en-US" dirty="0"/>
          </a:p>
          <a:p>
            <a:r>
              <a:rPr lang="en-US" dirty="0"/>
              <a:t>What is diaspora and example?</a:t>
            </a:r>
          </a:p>
          <a:p>
            <a:r>
              <a:rPr lang="en-US" dirty="0"/>
              <a:t>The definition of a diaspora is the dispersion of people from their homeland or a community formed by people who have exited or been removed from their homeland. An example of a diaspora is </a:t>
            </a:r>
            <a:r>
              <a:rPr lang="en-US" b="1" dirty="0"/>
              <a:t>the 6th century exile of Jews from outside Israel to Babylon</a:t>
            </a:r>
            <a:r>
              <a:rPr lang="en-US" dirty="0"/>
              <a:t>.</a:t>
            </a:r>
          </a:p>
          <a:p>
            <a:endParaRPr lang="en-US" dirty="0"/>
          </a:p>
        </p:txBody>
      </p:sp>
      <p:sp>
        <p:nvSpPr>
          <p:cNvPr id="5" name="TextBox 4">
            <a:extLst>
              <a:ext uri="{FF2B5EF4-FFF2-40B4-BE49-F238E27FC236}">
                <a16:creationId xmlns:a16="http://schemas.microsoft.com/office/drawing/2014/main" id="{EA00BC1F-348D-1641-B5BE-A9EB77457EE8}"/>
              </a:ext>
            </a:extLst>
          </p:cNvPr>
          <p:cNvSpPr txBox="1"/>
          <p:nvPr/>
        </p:nvSpPr>
        <p:spPr>
          <a:xfrm>
            <a:off x="4584357" y="1050324"/>
            <a:ext cx="1409360" cy="369332"/>
          </a:xfrm>
          <a:prstGeom prst="rect">
            <a:avLst/>
          </a:prstGeom>
          <a:noFill/>
        </p:spPr>
        <p:txBody>
          <a:bodyPr wrap="none" rtlCol="0">
            <a:spAutoFit/>
          </a:bodyPr>
          <a:lstStyle/>
          <a:p>
            <a:r>
              <a:rPr lang="en-US" dirty="0"/>
              <a:t>(di*as*po*ra)</a:t>
            </a:r>
          </a:p>
        </p:txBody>
      </p:sp>
    </p:spTree>
    <p:extLst>
      <p:ext uri="{BB962C8B-B14F-4D97-AF65-F5344CB8AC3E}">
        <p14:creationId xmlns:p14="http://schemas.microsoft.com/office/powerpoint/2010/main" val="228124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5B9DB-4995-254C-BF9C-AB1BE4AA1A8E}"/>
              </a:ext>
            </a:extLst>
          </p:cNvPr>
          <p:cNvSpPr>
            <a:spLocks noGrp="1"/>
          </p:cNvSpPr>
          <p:nvPr>
            <p:ph type="title"/>
          </p:nvPr>
        </p:nvSpPr>
        <p:spPr/>
        <p:txBody>
          <a:bodyPr/>
          <a:lstStyle/>
          <a:p>
            <a:r>
              <a:rPr lang="en-US" dirty="0"/>
              <a:t>Saul to Apostle Paul</a:t>
            </a:r>
          </a:p>
        </p:txBody>
      </p:sp>
      <p:sp>
        <p:nvSpPr>
          <p:cNvPr id="3" name="Content Placeholder 2">
            <a:extLst>
              <a:ext uri="{FF2B5EF4-FFF2-40B4-BE49-F238E27FC236}">
                <a16:creationId xmlns:a16="http://schemas.microsoft.com/office/drawing/2014/main" id="{4B121116-9104-0F4C-9CC9-4F8D4CFC18C9}"/>
              </a:ext>
            </a:extLst>
          </p:cNvPr>
          <p:cNvSpPr>
            <a:spLocks noGrp="1"/>
          </p:cNvSpPr>
          <p:nvPr>
            <p:ph idx="1"/>
          </p:nvPr>
        </p:nvSpPr>
        <p:spPr/>
        <p:txBody>
          <a:bodyPr>
            <a:normAutofit lnSpcReduction="10000"/>
          </a:bodyPr>
          <a:lstStyle/>
          <a:p>
            <a:r>
              <a:rPr lang="en-US" dirty="0"/>
              <a:t>Acts </a:t>
            </a:r>
            <a:r>
              <a:rPr lang="en-US" b="1" dirty="0"/>
              <a:t>9 </a:t>
            </a:r>
            <a:r>
              <a:rPr lang="en-US" dirty="0"/>
              <a:t>Meanwhile, Saul was still breathing out murderous threats against the Lord’s disciples. He went to the high priest </a:t>
            </a:r>
            <a:r>
              <a:rPr lang="en-US" b="1" baseline="30000" dirty="0"/>
              <a:t>2 </a:t>
            </a:r>
            <a:r>
              <a:rPr lang="en-US" dirty="0"/>
              <a:t>and asked him for letters to the synagogues in Damascus, so that if he found any there who belonged to the Way, whether men or women, he might take them as prisoners to Jerusalem.</a:t>
            </a:r>
            <a:r>
              <a:rPr lang="en-US" b="1" baseline="30000" dirty="0"/>
              <a:t>3 </a:t>
            </a:r>
            <a:r>
              <a:rPr lang="en-US" dirty="0"/>
              <a:t>As he neared Damascus on his journey, suddenly a light from heaven flashed around him. </a:t>
            </a:r>
            <a:r>
              <a:rPr lang="en-US" b="1" baseline="30000" dirty="0"/>
              <a:t>4 </a:t>
            </a:r>
            <a:r>
              <a:rPr lang="en-US" dirty="0"/>
              <a:t>He fell to the ground and heard a voice say to him, “Saul, Saul, why do you persecute me?”</a:t>
            </a:r>
            <a:r>
              <a:rPr lang="en-US" b="1" baseline="30000" dirty="0"/>
              <a:t>5 </a:t>
            </a:r>
            <a:r>
              <a:rPr lang="en-US" dirty="0"/>
              <a:t>“Who are you, Lord?” Saul asked.</a:t>
            </a:r>
          </a:p>
          <a:p>
            <a:r>
              <a:rPr lang="en-US" dirty="0"/>
              <a:t>“I am Jesus, whom you are persecuting,” he replied. </a:t>
            </a:r>
            <a:r>
              <a:rPr lang="en-US" b="1" baseline="30000" dirty="0"/>
              <a:t>6 </a:t>
            </a:r>
            <a:r>
              <a:rPr lang="en-US" dirty="0"/>
              <a:t>“Now get up and go into the city, and you will be told what you must do.”</a:t>
            </a:r>
          </a:p>
          <a:p>
            <a:endParaRPr lang="en-US" dirty="0"/>
          </a:p>
        </p:txBody>
      </p:sp>
    </p:spTree>
    <p:extLst>
      <p:ext uri="{BB962C8B-B14F-4D97-AF65-F5344CB8AC3E}">
        <p14:creationId xmlns:p14="http://schemas.microsoft.com/office/powerpoint/2010/main" val="362132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7EE8-D12D-224F-92B1-9F642CCE4EDE}"/>
              </a:ext>
            </a:extLst>
          </p:cNvPr>
          <p:cNvSpPr>
            <a:spLocks noGrp="1"/>
          </p:cNvSpPr>
          <p:nvPr>
            <p:ph type="title"/>
          </p:nvPr>
        </p:nvSpPr>
        <p:spPr/>
        <p:txBody>
          <a:bodyPr/>
          <a:lstStyle/>
          <a:p>
            <a:r>
              <a:rPr lang="en-US" dirty="0"/>
              <a:t>Paul</a:t>
            </a:r>
          </a:p>
        </p:txBody>
      </p:sp>
      <p:sp>
        <p:nvSpPr>
          <p:cNvPr id="3" name="Content Placeholder 2">
            <a:extLst>
              <a:ext uri="{FF2B5EF4-FFF2-40B4-BE49-F238E27FC236}">
                <a16:creationId xmlns:a16="http://schemas.microsoft.com/office/drawing/2014/main" id="{4805517A-3E8F-374E-9E6A-9E797AFD1DEC}"/>
              </a:ext>
            </a:extLst>
          </p:cNvPr>
          <p:cNvSpPr>
            <a:spLocks noGrp="1"/>
          </p:cNvSpPr>
          <p:nvPr>
            <p:ph idx="1"/>
          </p:nvPr>
        </p:nvSpPr>
        <p:spPr/>
        <p:txBody>
          <a:bodyPr>
            <a:normAutofit lnSpcReduction="10000"/>
          </a:bodyPr>
          <a:lstStyle/>
          <a:p>
            <a:r>
              <a:rPr lang="en-US" dirty="0"/>
              <a:t>Paul was a Diaspora Jew, member of the party of the Pharisees, who experienced a revelation of the resurrected Jesus. After this experience, he traveled widely throughout the eastern Roman Empire, spreading the good news that Jesus would soon return from Heaven and usher in the reign of God ( the Kingdom).</a:t>
            </a:r>
          </a:p>
          <a:p>
            <a:endParaRPr lang="en-US" dirty="0"/>
          </a:p>
          <a:p>
            <a:endParaRPr lang="en-US" dirty="0"/>
          </a:p>
          <a:p>
            <a:endParaRPr lang="en-US" dirty="0"/>
          </a:p>
          <a:p>
            <a:r>
              <a:rPr lang="en-US" dirty="0">
                <a:hlinkClick r:id="rId2"/>
              </a:rPr>
              <a:t>https://www.worldhistory.org</a:t>
            </a:r>
            <a:endParaRPr lang="en-US" dirty="0"/>
          </a:p>
          <a:p>
            <a:endParaRPr lang="en-US" dirty="0"/>
          </a:p>
        </p:txBody>
      </p:sp>
    </p:spTree>
    <p:extLst>
      <p:ext uri="{BB962C8B-B14F-4D97-AF65-F5344CB8AC3E}">
        <p14:creationId xmlns:p14="http://schemas.microsoft.com/office/powerpoint/2010/main" val="1232654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94283-1761-4B46-A2D0-C0E91CADAB57}"/>
              </a:ext>
            </a:extLst>
          </p:cNvPr>
          <p:cNvSpPr>
            <a:spLocks noGrp="1"/>
          </p:cNvSpPr>
          <p:nvPr>
            <p:ph type="title"/>
          </p:nvPr>
        </p:nvSpPr>
        <p:spPr/>
        <p:txBody>
          <a:bodyPr/>
          <a:lstStyle/>
          <a:p>
            <a:r>
              <a:rPr lang="en-US" dirty="0"/>
              <a:t>Saul to Paul Phil 3:5-14</a:t>
            </a:r>
            <a:br>
              <a:rPr lang="en-US" dirty="0"/>
            </a:br>
            <a:r>
              <a:rPr lang="en-US" dirty="0"/>
              <a:t>A Hebrew among Hebrews</a:t>
            </a:r>
          </a:p>
        </p:txBody>
      </p:sp>
      <p:sp>
        <p:nvSpPr>
          <p:cNvPr id="3" name="Content Placeholder 2">
            <a:extLst>
              <a:ext uri="{FF2B5EF4-FFF2-40B4-BE49-F238E27FC236}">
                <a16:creationId xmlns:a16="http://schemas.microsoft.com/office/drawing/2014/main" id="{36C25A66-D4BF-234A-914B-151B2C3EB9F0}"/>
              </a:ext>
            </a:extLst>
          </p:cNvPr>
          <p:cNvSpPr>
            <a:spLocks noGrp="1"/>
          </p:cNvSpPr>
          <p:nvPr>
            <p:ph idx="1"/>
          </p:nvPr>
        </p:nvSpPr>
        <p:spPr/>
        <p:txBody>
          <a:bodyPr>
            <a:normAutofit fontScale="55000" lnSpcReduction="20000"/>
          </a:bodyPr>
          <a:lstStyle/>
          <a:p>
            <a:r>
              <a:rPr lang="en-US" b="1" dirty="0"/>
              <a:t>No Confidence in the Flesh</a:t>
            </a:r>
          </a:p>
          <a:p>
            <a:r>
              <a:rPr lang="en-US" b="1" dirty="0"/>
              <a:t>3 </a:t>
            </a:r>
            <a:r>
              <a:rPr lang="en-US" dirty="0"/>
              <a:t>Further, my brothers and sisters, rejoice in the Lord! It is no trouble for me to write the same things to you again, and it is a safeguard for you. </a:t>
            </a:r>
            <a:r>
              <a:rPr lang="en-US" b="1" baseline="30000" dirty="0"/>
              <a:t>2 </a:t>
            </a:r>
            <a:r>
              <a:rPr lang="en-US" dirty="0"/>
              <a:t>Watch out for those dogs, those evildoers, those mutilators of the flesh. </a:t>
            </a:r>
            <a:r>
              <a:rPr lang="en-US" b="1" baseline="30000" dirty="0"/>
              <a:t>3 </a:t>
            </a:r>
            <a:r>
              <a:rPr lang="en-US" dirty="0"/>
              <a:t>For it is we who are the circumcision, we who serve God by his Spirit, who boast in Christ Jesus, and who put no confidence in the flesh— </a:t>
            </a:r>
            <a:r>
              <a:rPr lang="en-US" b="1" baseline="30000" dirty="0"/>
              <a:t>4 </a:t>
            </a:r>
            <a:r>
              <a:rPr lang="en-US" dirty="0"/>
              <a:t>though I myself have reasons for such </a:t>
            </a:r>
            <a:r>
              <a:rPr lang="en-US" dirty="0" err="1"/>
              <a:t>confidence.If</a:t>
            </a:r>
            <a:r>
              <a:rPr lang="en-US" dirty="0"/>
              <a:t> someone else thinks they have reasons to put confidence in the flesh, I have more: </a:t>
            </a:r>
            <a:r>
              <a:rPr lang="en-US" b="1" baseline="30000" dirty="0"/>
              <a:t>5 </a:t>
            </a:r>
            <a:r>
              <a:rPr lang="en-US" dirty="0"/>
              <a:t>circumcised on the eighth day, of the people of Israel, of the tribe of Benjamin, a Hebrew of Hebrews; in regard to the law, a Pharisee; </a:t>
            </a:r>
            <a:r>
              <a:rPr lang="en-US" b="1" baseline="30000" dirty="0"/>
              <a:t>6 </a:t>
            </a:r>
            <a:r>
              <a:rPr lang="en-US" dirty="0"/>
              <a:t>as for zeal, persecuting the church; as for righteousness based on the law,faultless.</a:t>
            </a:r>
            <a:r>
              <a:rPr lang="en-US" b="1" baseline="30000" dirty="0"/>
              <a:t>7 </a:t>
            </a:r>
            <a:r>
              <a:rPr lang="en-US" dirty="0"/>
              <a:t>But whatever were gains to me I now consider loss for the sake of Christ.</a:t>
            </a:r>
            <a:r>
              <a:rPr lang="en-US" b="1" baseline="30000" dirty="0"/>
              <a:t>8 </a:t>
            </a:r>
            <a:r>
              <a:rPr lang="en-US" dirty="0"/>
              <a:t>What is more, I consider everything a loss because of the surpassing worth of knowing Christ Jesus my Lord, for whose sake I have lost all things. I consider them garbage, that I may gain Christ </a:t>
            </a:r>
            <a:r>
              <a:rPr lang="en-US" b="1" baseline="30000" dirty="0"/>
              <a:t>9 </a:t>
            </a:r>
            <a:r>
              <a:rPr lang="en-US" dirty="0"/>
              <a:t>and be found in him, not having a righteousness of my own that comes from the law, but that which is through faith in</a:t>
            </a:r>
            <a:r>
              <a:rPr lang="en-US" baseline="30000" dirty="0"/>
              <a:t>[</a:t>
            </a:r>
            <a:r>
              <a:rPr lang="en-US" baseline="30000" dirty="0">
                <a:hlinkClick r:id="rId2" tooltip="See footnote a"/>
              </a:rPr>
              <a:t>a</a:t>
            </a:r>
            <a:r>
              <a:rPr lang="en-US" baseline="30000" dirty="0"/>
              <a:t>]</a:t>
            </a:r>
            <a:r>
              <a:rPr lang="en-US" dirty="0"/>
              <a:t> Christ—the righteousness that comes from God on the basis of faith. </a:t>
            </a:r>
            <a:r>
              <a:rPr lang="en-US" b="1" baseline="30000" dirty="0"/>
              <a:t>10 </a:t>
            </a:r>
            <a:r>
              <a:rPr lang="en-US" dirty="0"/>
              <a:t>I want to know Christ—yes, to know the power of his resurrection and participation in his sufferings, becoming like him in his death, </a:t>
            </a:r>
            <a:r>
              <a:rPr lang="en-US" b="1" baseline="30000" dirty="0"/>
              <a:t>11 </a:t>
            </a:r>
            <a:r>
              <a:rPr lang="en-US" dirty="0"/>
              <a:t>and so, somehow, attaining to the resurrection from the dead.</a:t>
            </a:r>
            <a:r>
              <a:rPr lang="en-US" b="1" baseline="30000" dirty="0"/>
              <a:t>12 </a:t>
            </a:r>
            <a:r>
              <a:rPr lang="en-US" dirty="0"/>
              <a:t>Not that I have already obtained all this, or have already arrived at my goal, but I press on to take hold of that for which Christ Jesus took hold of me. </a:t>
            </a:r>
            <a:r>
              <a:rPr lang="en-US" b="1" baseline="30000" dirty="0"/>
              <a:t>13 </a:t>
            </a:r>
            <a:r>
              <a:rPr lang="en-US" dirty="0"/>
              <a:t>Brothers and sisters, I do not consider myself yet to have taken hold of it. But one thing I do: Forgetting what is behind and straining toward what is ahead, </a:t>
            </a:r>
            <a:r>
              <a:rPr lang="en-US" b="1" baseline="30000" dirty="0"/>
              <a:t>14 </a:t>
            </a:r>
            <a:r>
              <a:rPr lang="en-US" dirty="0"/>
              <a:t>I press on toward the goal to win the prize for which God has called me heavenward in Christ Jesus.</a:t>
            </a:r>
          </a:p>
          <a:p>
            <a:r>
              <a:rPr lang="en-US" dirty="0"/>
              <a:t>Philippians 3:5</a:t>
            </a:r>
          </a:p>
        </p:txBody>
      </p:sp>
    </p:spTree>
    <p:extLst>
      <p:ext uri="{BB962C8B-B14F-4D97-AF65-F5344CB8AC3E}">
        <p14:creationId xmlns:p14="http://schemas.microsoft.com/office/powerpoint/2010/main" val="17816610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2132</TotalTime>
  <Words>1940</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MT</vt:lpstr>
      <vt:lpstr>Times New Roman</vt:lpstr>
      <vt:lpstr>Gallery</vt:lpstr>
      <vt:lpstr>JUDaISM #2</vt:lpstr>
      <vt:lpstr>YESHUA (JESUS)</vt:lpstr>
      <vt:lpstr>Overview of Judaism- TAKEN FROM pROPHETESS cLARK</vt:lpstr>
      <vt:lpstr>Overview</vt:lpstr>
      <vt:lpstr>Hellenistic Jews –Acts 6</vt:lpstr>
      <vt:lpstr>Diaspora Jew</vt:lpstr>
      <vt:lpstr>Saul to Apostle Paul</vt:lpstr>
      <vt:lpstr>Paul</vt:lpstr>
      <vt:lpstr>Saul to Paul Phil 3:5-14 A Hebrew among Hebrews</vt:lpstr>
      <vt:lpstr>The Superiority of Christ</vt:lpstr>
      <vt:lpstr>What Jews Think about Jesus- video</vt:lpstr>
      <vt:lpstr>Messianic Jew </vt:lpstr>
      <vt:lpstr>WHAT IS A MESSANIC JEW-VIDEO</vt:lpstr>
      <vt:lpstr>How is messianic Judaism different than christIANITY </vt:lpstr>
      <vt:lpstr>Continued …..</vt:lpstr>
      <vt:lpstr>Continued from Jewishvoice.org</vt:lpstr>
      <vt:lpstr>Jewishvoice.org</vt:lpstr>
      <vt:lpstr>Messianic Jewish style Music- lET gOD ARISE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YESHUA</dc:title>
  <dc:creator>Toya Smith</dc:creator>
  <cp:lastModifiedBy>Bendetta Clark</cp:lastModifiedBy>
  <cp:revision>2</cp:revision>
  <dcterms:created xsi:type="dcterms:W3CDTF">2022-01-11T06:24:49Z</dcterms:created>
  <dcterms:modified xsi:type="dcterms:W3CDTF">2022-02-26T23:49:52Z</dcterms:modified>
</cp:coreProperties>
</file>