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258" r:id="rId2"/>
    <p:sldId id="260" r:id="rId3"/>
    <p:sldId id="259" r:id="rId4"/>
    <p:sldId id="268" r:id="rId5"/>
    <p:sldId id="261" r:id="rId6"/>
    <p:sldId id="262" r:id="rId7"/>
    <p:sldId id="269" r:id="rId8"/>
    <p:sldId id="270" r:id="rId9"/>
    <p:sldId id="263" r:id="rId10"/>
    <p:sldId id="264" r:id="rId11"/>
    <p:sldId id="275" r:id="rId12"/>
    <p:sldId id="273" r:id="rId13"/>
    <p:sldId id="271" r:id="rId14"/>
    <p:sldId id="265" r:id="rId15"/>
    <p:sldId id="274" r:id="rId16"/>
    <p:sldId id="266" r:id="rId17"/>
    <p:sldId id="276" r:id="rId18"/>
    <p:sldId id="267" r:id="rId19"/>
    <p:sldId id="277" r:id="rId20"/>
    <p:sldId id="278" r:id="rId21"/>
    <p:sldId id="279" r:id="rId22"/>
    <p:sldId id="280" r:id="rId23"/>
    <p:sldId id="281" r:id="rId24"/>
    <p:sldId id="283"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8" d="100"/>
          <a:sy n="68" d="100"/>
        </p:scale>
        <p:origin x="608"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54AD1CE-4313-4A69-AEB8-B1B619D36807}" type="datetimeFigureOut">
              <a:rPr lang="en-US" smtClean="0"/>
              <a:t>3/6/2022</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2791018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4AD1CE-4313-4A69-AEB8-B1B619D36807}"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655030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54AD1CE-4313-4A69-AEB8-B1B619D36807}" type="datetimeFigureOut">
              <a:rPr lang="en-US" smtClean="0"/>
              <a:t>3/6/2022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2779702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54AD1CE-4313-4A69-AEB8-B1B619D36807}" type="datetimeFigureOut">
              <a:rPr lang="en-US" smtClean="0"/>
              <a:t>3/6/2022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889A1F1-57F9-41F0-BBCA-4D84E9741670}"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558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54AD1CE-4313-4A69-AEB8-B1B619D36807}" type="datetimeFigureOut">
              <a:rPr lang="en-US" smtClean="0"/>
              <a:t>3/6/2022</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3906899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54AD1CE-4313-4A69-AEB8-B1B619D36807}"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4212962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54AD1CE-4313-4A69-AEB8-B1B619D36807}"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197580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4AD1CE-4313-4A69-AEB8-B1B619D3680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2731238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54AD1CE-4313-4A69-AEB8-B1B619D36807}" type="datetimeFigureOut">
              <a:rPr lang="en-US" smtClean="0"/>
              <a:t>3/6/2022</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4751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4AD1CE-4313-4A69-AEB8-B1B619D3680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167769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54AD1CE-4313-4A69-AEB8-B1B619D36807}" type="datetimeFigureOut">
              <a:rPr lang="en-US" smtClean="0"/>
              <a:t>3/6/2022</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371873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4AD1CE-4313-4A69-AEB8-B1B619D36807}"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307526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4AD1CE-4313-4A69-AEB8-B1B619D36807}"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280360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4AD1CE-4313-4A69-AEB8-B1B619D36807}"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257788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AD1CE-4313-4A69-AEB8-B1B619D36807}"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142570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4AD1CE-4313-4A69-AEB8-B1B619D36807}"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304416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4AD1CE-4313-4A69-AEB8-B1B619D36807}"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89A1F1-57F9-41F0-BBCA-4D84E9741670}" type="slidenum">
              <a:rPr lang="en-US" smtClean="0"/>
              <a:t>‹#›</a:t>
            </a:fld>
            <a:endParaRPr lang="en-US"/>
          </a:p>
        </p:txBody>
      </p:sp>
    </p:spTree>
    <p:extLst>
      <p:ext uri="{BB962C8B-B14F-4D97-AF65-F5344CB8AC3E}">
        <p14:creationId xmlns:p14="http://schemas.microsoft.com/office/powerpoint/2010/main" val="419559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54AD1CE-4313-4A69-AEB8-B1B619D36807}" type="datetimeFigureOut">
              <a:rPr lang="en-US" smtClean="0"/>
              <a:t>3/6/2022</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889A1F1-57F9-41F0-BBCA-4D84E9741670}" type="slidenum">
              <a:rPr lang="en-US" smtClean="0"/>
              <a:t>‹#›</a:t>
            </a:fld>
            <a:endParaRPr lang="en-US"/>
          </a:p>
        </p:txBody>
      </p:sp>
    </p:spTree>
    <p:extLst>
      <p:ext uri="{BB962C8B-B14F-4D97-AF65-F5344CB8AC3E}">
        <p14:creationId xmlns:p14="http://schemas.microsoft.com/office/powerpoint/2010/main" val="2228121856"/>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bwccuniversity@gmail.com"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DE78B8-C95A-4DBC-BF48-C98EE4E5A2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8053" y="2085328"/>
            <a:ext cx="2098420" cy="1880417"/>
          </a:xfrm>
          <a:prstGeom prst="rect">
            <a:avLst/>
          </a:prstGeom>
          <a:noFill/>
          <a:ln>
            <a:noFill/>
          </a:ln>
        </p:spPr>
      </p:pic>
      <p:sp>
        <p:nvSpPr>
          <p:cNvPr id="5" name="TextBox 4">
            <a:extLst>
              <a:ext uri="{FF2B5EF4-FFF2-40B4-BE49-F238E27FC236}">
                <a16:creationId xmlns:a16="http://schemas.microsoft.com/office/drawing/2014/main" id="{E0A29F68-A00C-47D2-99E2-735CD5493D9C}"/>
              </a:ext>
            </a:extLst>
          </p:cNvPr>
          <p:cNvSpPr txBox="1"/>
          <p:nvPr/>
        </p:nvSpPr>
        <p:spPr>
          <a:xfrm>
            <a:off x="135988" y="4159348"/>
            <a:ext cx="6733735" cy="1938992"/>
          </a:xfrm>
          <a:prstGeom prst="rect">
            <a:avLst/>
          </a:prstGeom>
          <a:noFill/>
        </p:spPr>
        <p:txBody>
          <a:bodyPr wrap="square">
            <a:spAutoFit/>
          </a:bodyPr>
          <a:lstStyle/>
          <a:p>
            <a:pPr marL="285750" marR="0">
              <a:spcBef>
                <a:spcPts val="0"/>
              </a:spcBef>
              <a:spcAft>
                <a:spcPts val="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BE WHOLE UNIVERSITY-2022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Chancellor: Prophetess Bendetta Clark</a:t>
            </a:r>
          </a:p>
          <a:p>
            <a:pPr marL="285750" marR="0" algn="ctr">
              <a:spcBef>
                <a:spcPts val="0"/>
              </a:spcBef>
              <a:spcAft>
                <a:spcPts val="0"/>
              </a:spcAft>
            </a:pPr>
            <a:r>
              <a:rPr lang="en-US" sz="2400" b="1" i="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bwccuniversity@gmail.com</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“Where becoming and being whole is our passion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Sunday, March 6, 2022 @ 09:30 am</a:t>
            </a:r>
            <a:endParaRPr lang="en-US" sz="2400" dirty="0"/>
          </a:p>
        </p:txBody>
      </p:sp>
      <p:sp>
        <p:nvSpPr>
          <p:cNvPr id="7" name="TextBox 6">
            <a:extLst>
              <a:ext uri="{FF2B5EF4-FFF2-40B4-BE49-F238E27FC236}">
                <a16:creationId xmlns:a16="http://schemas.microsoft.com/office/drawing/2014/main" id="{38A9CB6D-22CF-4B6C-AE35-5EA75B7E9E5E}"/>
              </a:ext>
            </a:extLst>
          </p:cNvPr>
          <p:cNvSpPr txBox="1"/>
          <p:nvPr/>
        </p:nvSpPr>
        <p:spPr>
          <a:xfrm>
            <a:off x="431410" y="1448972"/>
            <a:ext cx="6550855" cy="584775"/>
          </a:xfrm>
          <a:prstGeom prst="rect">
            <a:avLst/>
          </a:prstGeom>
          <a:noFill/>
        </p:spPr>
        <p:txBody>
          <a:bodyPr wrap="square">
            <a:spAutoFit/>
          </a:bodyPr>
          <a:lstStyle/>
          <a:p>
            <a:pPr marL="0" marR="0">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WELCOME! WORLD RELIGIONS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6B8E148D-9C28-484E-8241-FEA60CF90957}"/>
              </a:ext>
            </a:extLst>
          </p:cNvPr>
          <p:cNvPicPr>
            <a:picLocks noChangeAspect="1"/>
          </p:cNvPicPr>
          <p:nvPr/>
        </p:nvPicPr>
        <p:blipFill rotWithShape="1">
          <a:blip r:embed="rId4">
            <a:extLst>
              <a:ext uri="{28A0092B-C50C-407E-A947-70E740481C1C}">
                <a14:useLocalDpi xmlns:a14="http://schemas.microsoft.com/office/drawing/2010/main" val="0"/>
              </a:ext>
            </a:extLst>
          </a:blip>
          <a:srcRect l="11580" t="13373" r="11527" b="48436"/>
          <a:stretch/>
        </p:blipFill>
        <p:spPr bwMode="auto">
          <a:xfrm>
            <a:off x="7076049" y="844061"/>
            <a:ext cx="4722055" cy="56270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74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33BEC0-016B-4119-87FC-A9AA8D3DC4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97"/>
          <a:stretch/>
        </p:blipFill>
        <p:spPr bwMode="auto">
          <a:xfrm>
            <a:off x="1" y="32825"/>
            <a:ext cx="12224824" cy="68251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9306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9A19B-A7B5-49CD-B20E-02597A9452BA}"/>
              </a:ext>
            </a:extLst>
          </p:cNvPr>
          <p:cNvPicPr>
            <a:picLocks noChangeAspect="1"/>
          </p:cNvPicPr>
          <p:nvPr/>
        </p:nvPicPr>
        <p:blipFill rotWithShape="1">
          <a:blip r:embed="rId2">
            <a:extLst>
              <a:ext uri="{28A0092B-C50C-407E-A947-70E740481C1C}">
                <a14:useLocalDpi xmlns:a14="http://schemas.microsoft.com/office/drawing/2010/main" val="0"/>
              </a:ext>
            </a:extLst>
          </a:blip>
          <a:srcRect l="1725"/>
          <a:stretch/>
        </p:blipFill>
        <p:spPr bwMode="auto">
          <a:xfrm>
            <a:off x="93786" y="37514"/>
            <a:ext cx="11990362" cy="67431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05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FD7755-587B-4A09-BD01-69FE07E1AD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38" y="51582"/>
            <a:ext cx="12065391" cy="6724356"/>
          </a:xfrm>
          <a:prstGeom prst="rect">
            <a:avLst/>
          </a:prstGeom>
          <a:noFill/>
          <a:ln>
            <a:noFill/>
          </a:ln>
        </p:spPr>
      </p:pic>
    </p:spTree>
    <p:extLst>
      <p:ext uri="{BB962C8B-B14F-4D97-AF65-F5344CB8AC3E}">
        <p14:creationId xmlns:p14="http://schemas.microsoft.com/office/powerpoint/2010/main" val="1847864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933436-CF45-4B3C-877B-83809A8E2E0C}"/>
              </a:ext>
            </a:extLst>
          </p:cNvPr>
          <p:cNvPicPr>
            <a:picLocks noChangeAspect="1"/>
          </p:cNvPicPr>
          <p:nvPr/>
        </p:nvPicPr>
        <p:blipFill rotWithShape="1">
          <a:blip r:embed="rId2">
            <a:extLst>
              <a:ext uri="{28A0092B-C50C-407E-A947-70E740481C1C}">
                <a14:useLocalDpi xmlns:a14="http://schemas.microsoft.com/office/drawing/2010/main" val="0"/>
              </a:ext>
            </a:extLst>
          </a:blip>
          <a:srcRect l="1408" t="1644" r="1176"/>
          <a:stretch/>
        </p:blipFill>
        <p:spPr bwMode="auto">
          <a:xfrm>
            <a:off x="51582" y="5643"/>
            <a:ext cx="8088923" cy="6789052"/>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CA5E7D8B-6FE1-470F-B050-27F335BA0C06}"/>
              </a:ext>
            </a:extLst>
          </p:cNvPr>
          <p:cNvSpPr txBox="1"/>
          <p:nvPr/>
        </p:nvSpPr>
        <p:spPr>
          <a:xfrm>
            <a:off x="8281181" y="1223889"/>
            <a:ext cx="3817033" cy="3539430"/>
          </a:xfrm>
          <a:prstGeom prst="rect">
            <a:avLst/>
          </a:prstGeom>
          <a:noFill/>
        </p:spPr>
        <p:txBody>
          <a:bodyPr wrap="square">
            <a:spAutoFit/>
          </a:bodyPr>
          <a:lstStyle/>
          <a:p>
            <a:pPr marL="0" marR="0">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From East to West every head of state has had to acknowledge the pope. Signifying the pope as God on the earth.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3045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C09E47-E6B0-4C30-BACC-DF2B1088D420}"/>
              </a:ext>
            </a:extLst>
          </p:cNvPr>
          <p:cNvPicPr>
            <a:picLocks noChangeAspect="1"/>
          </p:cNvPicPr>
          <p:nvPr/>
        </p:nvPicPr>
        <p:blipFill rotWithShape="1">
          <a:blip r:embed="rId2">
            <a:extLst>
              <a:ext uri="{28A0092B-C50C-407E-A947-70E740481C1C}">
                <a14:useLocalDpi xmlns:a14="http://schemas.microsoft.com/office/drawing/2010/main" val="0"/>
              </a:ext>
            </a:extLst>
          </a:blip>
          <a:srcRect t="1606" r="845"/>
          <a:stretch/>
        </p:blipFill>
        <p:spPr bwMode="auto">
          <a:xfrm>
            <a:off x="42203" y="37514"/>
            <a:ext cx="12079460" cy="67759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369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EFB365-2D79-439B-957C-13B7BCDD0154}"/>
              </a:ext>
            </a:extLst>
          </p:cNvPr>
          <p:cNvPicPr>
            <a:picLocks noChangeAspect="1"/>
          </p:cNvPicPr>
          <p:nvPr/>
        </p:nvPicPr>
        <p:blipFill rotWithShape="1">
          <a:blip r:embed="rId2">
            <a:extLst>
              <a:ext uri="{28A0092B-C50C-407E-A947-70E740481C1C}">
                <a14:useLocalDpi xmlns:a14="http://schemas.microsoft.com/office/drawing/2010/main" val="0"/>
              </a:ext>
            </a:extLst>
          </a:blip>
          <a:srcRect l="1650" t="695" b="2845"/>
          <a:stretch/>
        </p:blipFill>
        <p:spPr bwMode="auto">
          <a:xfrm>
            <a:off x="75029" y="70339"/>
            <a:ext cx="8056097" cy="6710290"/>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D88B0D5D-F8D5-4268-BE4B-F414EC42B52A}"/>
              </a:ext>
            </a:extLst>
          </p:cNvPr>
          <p:cNvSpPr txBox="1"/>
          <p:nvPr/>
        </p:nvSpPr>
        <p:spPr>
          <a:xfrm>
            <a:off x="8473439" y="642425"/>
            <a:ext cx="3606019" cy="5539978"/>
          </a:xfrm>
          <a:prstGeom prst="rect">
            <a:avLst/>
          </a:prstGeom>
          <a:noFill/>
        </p:spPr>
        <p:txBody>
          <a:bodyPr wrap="square">
            <a:spAutoFit/>
          </a:bodyPr>
          <a:lstStyle/>
          <a:p>
            <a:pPr marL="0" marR="0">
              <a:spcBef>
                <a:spcPts val="0"/>
              </a:spcBef>
              <a:spcAft>
                <a:spcPts val="0"/>
              </a:spcAft>
            </a:pPr>
            <a:r>
              <a:rPr lang="en-US" sz="2400" b="1"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9</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But ye are a chosen generation, a </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royal priesthood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 holy nation, a peculiar people; that ye should shew forth the praises of him who hath called you out of darkness into his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marvellous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light; </a:t>
            </a:r>
            <a:r>
              <a:rPr lang="en-US" sz="2400" b="1" baseline="30000" dirty="0">
                <a:effectLst/>
                <a:latin typeface="Times New Roman" panose="02020603050405020304" pitchFamily="18" charset="0"/>
                <a:ea typeface="Calibri" panose="020F0502020204030204" pitchFamily="34" charset="0"/>
                <a:cs typeface="Times New Roman" panose="02020603050405020304" pitchFamily="18" charset="0"/>
              </a:rPr>
              <a:t>10 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Which in time past were not a people, but are now the people of God: which had not obtained mercy, but now have obtained mercy (1 Peter 2:9-10).</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9C5B02F-3086-48EA-A126-A3EB12FE9196}"/>
              </a:ext>
            </a:extLst>
          </p:cNvPr>
          <p:cNvSpPr txBox="1"/>
          <p:nvPr/>
        </p:nvSpPr>
        <p:spPr>
          <a:xfrm>
            <a:off x="2715065" y="4675163"/>
            <a:ext cx="5012788" cy="1200329"/>
          </a:xfrm>
          <a:prstGeom prst="rect">
            <a:avLst/>
          </a:prstGeom>
          <a:noFill/>
        </p:spPr>
        <p:txBody>
          <a:bodyPr wrap="square">
            <a:spAutoFit/>
          </a:bodyPr>
          <a:lstStyle/>
          <a:p>
            <a:r>
              <a:rPr lang="en-US" b="0" i="0" dirty="0">
                <a:effectLst/>
                <a:latin typeface="Georgia" panose="02040502050405020303" pitchFamily="18" charset="0"/>
              </a:rPr>
              <a:t>(The Reformation is said to have begun when </a:t>
            </a:r>
            <a:r>
              <a:rPr lang="en-US" b="0" i="0" u="none" strike="noStrike" dirty="0">
                <a:effectLst/>
                <a:latin typeface="Georgia" panose="02040502050405020303" pitchFamily="18" charset="0"/>
                <a:hlinkClick r:id="rId3">
                  <a:extLst>
                    <a:ext uri="{A12FA001-AC4F-418D-AE19-62706E023703}">
                      <ahyp:hlinkClr xmlns:ahyp="http://schemas.microsoft.com/office/drawing/2018/hyperlinkcolor" val="tx"/>
                    </a:ext>
                  </a:extLst>
                </a:hlinkClick>
              </a:rPr>
              <a:t>Martin Luther</a:t>
            </a:r>
            <a:r>
              <a:rPr lang="en-US" b="0" i="0" dirty="0">
                <a:effectLst/>
                <a:latin typeface="Georgia" panose="02040502050405020303" pitchFamily="18" charset="0"/>
              </a:rPr>
              <a:t> posted his </a:t>
            </a:r>
            <a:r>
              <a:rPr lang="en-US" b="0" i="1" u="none" strike="noStrike" dirty="0">
                <a:effectLst/>
                <a:latin typeface="Georgia" panose="02040502050405020303" pitchFamily="18" charset="0"/>
                <a:hlinkClick r:id="rId4">
                  <a:extLst>
                    <a:ext uri="{A12FA001-AC4F-418D-AE19-62706E023703}">
                      <ahyp:hlinkClr xmlns:ahyp="http://schemas.microsoft.com/office/drawing/2018/hyperlinkcolor" val="tx"/>
                    </a:ext>
                  </a:extLst>
                </a:hlinkClick>
              </a:rPr>
              <a:t>Ninety-five Theses</a:t>
            </a:r>
            <a:r>
              <a:rPr lang="en-US" b="0" i="0" dirty="0">
                <a:effectLst/>
                <a:latin typeface="Georgia" panose="02040502050405020303" pitchFamily="18" charset="0"/>
              </a:rPr>
              <a:t> on the door of the Castle Church in </a:t>
            </a:r>
            <a:r>
              <a:rPr lang="en-US" b="0" i="0" u="none" strike="noStrike" dirty="0">
                <a:effectLst/>
                <a:latin typeface="Georgia" panose="02040502050405020303" pitchFamily="18" charset="0"/>
                <a:hlinkClick r:id="rId5">
                  <a:extLst>
                    <a:ext uri="{A12FA001-AC4F-418D-AE19-62706E023703}">
                      <ahyp:hlinkClr xmlns:ahyp="http://schemas.microsoft.com/office/drawing/2018/hyperlinkcolor" val="tx"/>
                    </a:ext>
                  </a:extLst>
                </a:hlinkClick>
              </a:rPr>
              <a:t>Wittenberg</a:t>
            </a:r>
            <a:r>
              <a:rPr lang="en-US" b="0" i="0" dirty="0">
                <a:effectLst/>
                <a:latin typeface="Georgia" panose="02040502050405020303" pitchFamily="18" charset="0"/>
              </a:rPr>
              <a:t>, Germany, on October 31, 1517).</a:t>
            </a:r>
            <a:endParaRPr lang="en-US" dirty="0"/>
          </a:p>
        </p:txBody>
      </p:sp>
    </p:spTree>
    <p:extLst>
      <p:ext uri="{BB962C8B-B14F-4D97-AF65-F5344CB8AC3E}">
        <p14:creationId xmlns:p14="http://schemas.microsoft.com/office/powerpoint/2010/main" val="315146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2265BF-0417-44DD-BB66-A9B6F07EF3A8}"/>
              </a:ext>
            </a:extLst>
          </p:cNvPr>
          <p:cNvPicPr>
            <a:picLocks noChangeAspect="1"/>
          </p:cNvPicPr>
          <p:nvPr/>
        </p:nvPicPr>
        <p:blipFill rotWithShape="1">
          <a:blip r:embed="rId2">
            <a:extLst>
              <a:ext uri="{28A0092B-C50C-407E-A947-70E740481C1C}">
                <a14:useLocalDpi xmlns:a14="http://schemas.microsoft.com/office/drawing/2010/main" val="0"/>
              </a:ext>
            </a:extLst>
          </a:blip>
          <a:srcRect l="1602" r="945"/>
          <a:stretch/>
        </p:blipFill>
        <p:spPr bwMode="auto">
          <a:xfrm>
            <a:off x="135988" y="0"/>
            <a:ext cx="11995052" cy="67478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9938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77C2C3-B884-4939-9251-00DE156E7D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7" y="0"/>
            <a:ext cx="12163923" cy="6858000"/>
          </a:xfrm>
          <a:prstGeom prst="rect">
            <a:avLst/>
          </a:prstGeom>
          <a:noFill/>
          <a:ln>
            <a:noFill/>
          </a:ln>
        </p:spPr>
      </p:pic>
    </p:spTree>
    <p:extLst>
      <p:ext uri="{BB962C8B-B14F-4D97-AF65-F5344CB8AC3E}">
        <p14:creationId xmlns:p14="http://schemas.microsoft.com/office/powerpoint/2010/main" val="1326682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6F7DB-0326-46E9-BE0D-C62415A39A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49" y="0"/>
            <a:ext cx="12084148" cy="6813452"/>
          </a:xfrm>
          <a:prstGeom prst="rect">
            <a:avLst/>
          </a:prstGeom>
          <a:noFill/>
          <a:ln>
            <a:noFill/>
          </a:ln>
        </p:spPr>
      </p:pic>
    </p:spTree>
    <p:extLst>
      <p:ext uri="{BB962C8B-B14F-4D97-AF65-F5344CB8AC3E}">
        <p14:creationId xmlns:p14="http://schemas.microsoft.com/office/powerpoint/2010/main" val="3429707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35710A-7014-4804-8958-0D30C94F1533}"/>
              </a:ext>
            </a:extLst>
          </p:cNvPr>
          <p:cNvSpPr txBox="1"/>
          <p:nvPr/>
        </p:nvSpPr>
        <p:spPr>
          <a:xfrm>
            <a:off x="3048000" y="600222"/>
            <a:ext cx="7277686" cy="646331"/>
          </a:xfrm>
          <a:prstGeom prst="rect">
            <a:avLst/>
          </a:prstGeom>
          <a:noFill/>
        </p:spPr>
        <p:txBody>
          <a:bodyPr wrap="square">
            <a:spAutoFit/>
          </a:bodyPr>
          <a:lstStyle/>
          <a:p>
            <a:r>
              <a:rPr lang="en-US" sz="3600" b="1" dirty="0">
                <a:effectLst/>
                <a:latin typeface="Times New Roman" panose="02020603050405020304" pitchFamily="18" charset="0"/>
                <a:ea typeface="Calibri" panose="020F0502020204030204" pitchFamily="34" charset="0"/>
              </a:rPr>
              <a:t>Christians vs Catholics: </a:t>
            </a:r>
            <a:endParaRPr lang="en-US" sz="3600" dirty="0"/>
          </a:p>
        </p:txBody>
      </p:sp>
      <p:sp>
        <p:nvSpPr>
          <p:cNvPr id="5" name="TextBox 4">
            <a:extLst>
              <a:ext uri="{FF2B5EF4-FFF2-40B4-BE49-F238E27FC236}">
                <a16:creationId xmlns:a16="http://schemas.microsoft.com/office/drawing/2014/main" id="{218A3227-086E-430D-B5D1-7B4D40AC0B4D}"/>
              </a:ext>
            </a:extLst>
          </p:cNvPr>
          <p:cNvSpPr txBox="1"/>
          <p:nvPr/>
        </p:nvSpPr>
        <p:spPr>
          <a:xfrm>
            <a:off x="70337" y="1246553"/>
            <a:ext cx="11966917" cy="1477328"/>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Christianity is the largest religion in the world with over a billion followers worldwide. Catholicism is the largest denomination of Christianity with over a billion followers worldwide.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While both Christians and Catholics share many common beliefs, there are also some major theological differences between the two faiths.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00FADEF-FA6A-4244-9C8E-D8B24CEDD63C}"/>
              </a:ext>
            </a:extLst>
          </p:cNvPr>
          <p:cNvSpPr txBox="1"/>
          <p:nvPr/>
        </p:nvSpPr>
        <p:spPr>
          <a:xfrm>
            <a:off x="173501" y="2761957"/>
            <a:ext cx="4928381" cy="1477328"/>
          </a:xfrm>
          <a:prstGeom prst="rect">
            <a:avLst/>
          </a:prstGeom>
          <a:noFill/>
        </p:spPr>
        <p:txBody>
          <a:bodyPr wrap="square">
            <a:spAutoFit/>
          </a:bodyPr>
          <a:lstStyle/>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 Prayer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Christians pray to God alone. Christians pray privately, alone, or with other Christians.</a:t>
            </a:r>
          </a:p>
          <a:p>
            <a:pPr marL="0" marR="0" algn="l">
              <a:spcBef>
                <a:spcPts val="0"/>
              </a:spcBef>
              <a:spcAft>
                <a:spcPts val="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6DAD9EE-5799-49DE-AF93-C82BA54D31C2}"/>
              </a:ext>
            </a:extLst>
          </p:cNvPr>
          <p:cNvSpPr txBox="1"/>
          <p:nvPr/>
        </p:nvSpPr>
        <p:spPr>
          <a:xfrm>
            <a:off x="5416063" y="2761957"/>
            <a:ext cx="6672774" cy="2154436"/>
          </a:xfrm>
          <a:prstGeom prst="rect">
            <a:avLst/>
          </a:prstGeom>
          <a:noFill/>
        </p:spPr>
        <p:txBody>
          <a:bodyPr wrap="square">
            <a:spAutoFit/>
          </a:bodyPr>
          <a:lstStyle/>
          <a:p>
            <a:pPr marL="342900" indent="-342900">
              <a:buAutoNum type="arabicPeriod"/>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Prayer</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Catholics may also pray to saints and Mary, the mother of Jesus. Saints are people who have been canonized by the Catholic Church and believed to be in heaven. They can intercede on our behalf and help us with prayers.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Catholics also pray privately but they also have a number of prayers that are said as a group. Catholics also say prayers out loud in church, such as the Lord’s Prayer and the Hail Mary.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F6F0B7F-9C64-4AFE-8AE7-943C44E373AA}"/>
              </a:ext>
            </a:extLst>
          </p:cNvPr>
          <p:cNvSpPr txBox="1"/>
          <p:nvPr/>
        </p:nvSpPr>
        <p:spPr>
          <a:xfrm>
            <a:off x="173501" y="4951828"/>
            <a:ext cx="5242562" cy="1477328"/>
          </a:xfrm>
          <a:prstGeom prst="rect">
            <a:avLst/>
          </a:prstGeom>
          <a:noFill/>
        </p:spPr>
        <p:txBody>
          <a:bodyPr wrap="square">
            <a:spAutoFit/>
          </a:bodyPr>
          <a:lstStyle/>
          <a:p>
            <a:pPr algn="l"/>
            <a:r>
              <a:rPr lang="en-US" b="1" i="0" dirty="0">
                <a:effectLst/>
                <a:latin typeface="Arial" panose="020B0604020202020204" pitchFamily="34" charset="0"/>
              </a:rPr>
              <a:t>2. Belief on Salvation</a:t>
            </a:r>
          </a:p>
          <a:p>
            <a:pPr algn="l"/>
            <a:r>
              <a:rPr lang="en-US" b="0" i="0" dirty="0">
                <a:effectLst/>
                <a:latin typeface="Times New Roman" panose="02020603050405020304" pitchFamily="18" charset="0"/>
                <a:cs typeface="Times New Roman" panose="02020603050405020304" pitchFamily="18" charset="0"/>
              </a:rPr>
              <a:t>Christians believe that Jesus is the only way to salvation (John 14:6). Christians believe that Jesus died for their sins and that they are saved by grace through faith</a:t>
            </a:r>
          </a:p>
        </p:txBody>
      </p:sp>
      <p:sp>
        <p:nvSpPr>
          <p:cNvPr id="13" name="TextBox 12">
            <a:extLst>
              <a:ext uri="{FF2B5EF4-FFF2-40B4-BE49-F238E27FC236}">
                <a16:creationId xmlns:a16="http://schemas.microsoft.com/office/drawing/2014/main" id="{69C441D9-2E56-4BA4-95EF-F977E1B4BFFF}"/>
              </a:ext>
            </a:extLst>
          </p:cNvPr>
          <p:cNvSpPr txBox="1"/>
          <p:nvPr/>
        </p:nvSpPr>
        <p:spPr>
          <a:xfrm>
            <a:off x="5416063" y="4951828"/>
            <a:ext cx="6621191" cy="1477328"/>
          </a:xfrm>
          <a:prstGeom prst="rect">
            <a:avLst/>
          </a:prstGeom>
          <a:noFill/>
        </p:spPr>
        <p:txBody>
          <a:bodyPr wrap="square">
            <a:spAutoFit/>
          </a:bodyPr>
          <a:lstStyle/>
          <a:p>
            <a:pPr algn="l"/>
            <a:r>
              <a:rPr lang="en-US" b="1" i="0" dirty="0">
                <a:effectLst/>
                <a:latin typeface="Trebuchet MS" panose="020B0603020202020204" pitchFamily="34" charset="0"/>
              </a:rPr>
              <a:t>2. Beliefs on Salvation</a:t>
            </a:r>
          </a:p>
          <a:p>
            <a:pPr algn="l"/>
            <a:r>
              <a:rPr lang="en-US" b="0" i="0" dirty="0">
                <a:effectLst/>
                <a:latin typeface="Times New Roman" panose="02020603050405020304" pitchFamily="18" charset="0"/>
                <a:cs typeface="Times New Roman" panose="02020603050405020304" pitchFamily="18" charset="0"/>
              </a:rPr>
              <a:t>Catholics believe that there are many ways to find salvation and that it can be found through different paths.</a:t>
            </a:r>
          </a:p>
          <a:p>
            <a:pPr algn="l"/>
            <a:r>
              <a:rPr lang="en-US" b="0" i="0" dirty="0">
                <a:effectLst/>
                <a:latin typeface="Times New Roman" panose="02020603050405020304" pitchFamily="18" charset="0"/>
                <a:cs typeface="Times New Roman" panose="02020603050405020304" pitchFamily="18" charset="0"/>
              </a:rPr>
              <a:t>Salvation is not just about going to heaven when you die, it is also about living a good life and helping others.</a:t>
            </a:r>
          </a:p>
        </p:txBody>
      </p:sp>
    </p:spTree>
    <p:extLst>
      <p:ext uri="{BB962C8B-B14F-4D97-AF65-F5344CB8AC3E}">
        <p14:creationId xmlns:p14="http://schemas.microsoft.com/office/powerpoint/2010/main" val="201119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2E52FC-D2A2-4DBE-88BB-3869F1007E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7975" y="577032"/>
            <a:ext cx="5584874" cy="6090233"/>
          </a:xfrm>
          <a:prstGeom prst="rect">
            <a:avLst/>
          </a:prstGeom>
          <a:noFill/>
          <a:ln>
            <a:noFill/>
          </a:ln>
        </p:spPr>
      </p:pic>
      <p:pic>
        <p:nvPicPr>
          <p:cNvPr id="4" name="Picture 3">
            <a:extLst>
              <a:ext uri="{FF2B5EF4-FFF2-40B4-BE49-F238E27FC236}">
                <a16:creationId xmlns:a16="http://schemas.microsoft.com/office/drawing/2014/main" id="{2987356B-CDE8-43AD-967B-B4605D7344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0" t="8199" b="9646"/>
          <a:stretch/>
        </p:blipFill>
        <p:spPr bwMode="auto">
          <a:xfrm>
            <a:off x="159434" y="1645920"/>
            <a:ext cx="6147581" cy="3565045"/>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0FE0B5F9-CDB2-417F-8702-6BEA35F96B57}"/>
              </a:ext>
            </a:extLst>
          </p:cNvPr>
          <p:cNvSpPr txBox="1"/>
          <p:nvPr/>
        </p:nvSpPr>
        <p:spPr>
          <a:xfrm>
            <a:off x="440787" y="5566117"/>
            <a:ext cx="5725551"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https://youtu.be/n19-wpbT_no</a:t>
            </a:r>
          </a:p>
        </p:txBody>
      </p:sp>
    </p:spTree>
    <p:extLst>
      <p:ext uri="{BB962C8B-B14F-4D97-AF65-F5344CB8AC3E}">
        <p14:creationId xmlns:p14="http://schemas.microsoft.com/office/powerpoint/2010/main" val="3277405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6546B-B5A1-4C99-A918-3692643449A6}"/>
              </a:ext>
            </a:extLst>
          </p:cNvPr>
          <p:cNvSpPr txBox="1"/>
          <p:nvPr/>
        </p:nvSpPr>
        <p:spPr>
          <a:xfrm>
            <a:off x="103163" y="1388012"/>
            <a:ext cx="5566117" cy="1477328"/>
          </a:xfrm>
          <a:prstGeom prst="rect">
            <a:avLst/>
          </a:prstGeom>
          <a:noFill/>
        </p:spPr>
        <p:txBody>
          <a:bodyPr wrap="square">
            <a:spAutoFit/>
          </a:bodyPr>
          <a:lstStyle/>
          <a:p>
            <a:pPr algn="l"/>
            <a:r>
              <a:rPr lang="en-US" b="1" i="0" dirty="0">
                <a:effectLst/>
                <a:latin typeface="Arial" panose="020B0604020202020204" pitchFamily="34" charset="0"/>
              </a:rPr>
              <a:t>2. Belief on Salvation</a:t>
            </a:r>
          </a:p>
          <a:p>
            <a:pPr algn="l"/>
            <a:r>
              <a:rPr lang="en-US" b="0" i="0" dirty="0">
                <a:effectLst/>
                <a:latin typeface="Times New Roman" panose="02020603050405020304" pitchFamily="18" charset="0"/>
                <a:cs typeface="Times New Roman" panose="02020603050405020304" pitchFamily="18" charset="0"/>
              </a:rPr>
              <a:t>Christians believe that Jesus died for their sins and that they are saved by grace through faith (Ephesians 2:8).</a:t>
            </a:r>
          </a:p>
          <a:p>
            <a:pPr algn="l"/>
            <a:r>
              <a:rPr lang="en-US" b="0" i="0" dirty="0">
                <a:effectLst/>
                <a:latin typeface="Times New Roman" panose="02020603050405020304" pitchFamily="18" charset="0"/>
                <a:cs typeface="Times New Roman" panose="02020603050405020304" pitchFamily="18" charset="0"/>
              </a:rPr>
              <a:t>Christians believe that once you are saved, you are always saved. </a:t>
            </a:r>
            <a:endParaRPr lang="en-US" b="1" i="0"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AEADA10-C2DE-49A6-AE49-6DA7C715F73E}"/>
              </a:ext>
            </a:extLst>
          </p:cNvPr>
          <p:cNvSpPr txBox="1"/>
          <p:nvPr/>
        </p:nvSpPr>
        <p:spPr>
          <a:xfrm>
            <a:off x="5669278" y="586154"/>
            <a:ext cx="6471139" cy="2031325"/>
          </a:xfrm>
          <a:prstGeom prst="rect">
            <a:avLst/>
          </a:prstGeom>
          <a:noFill/>
        </p:spPr>
        <p:txBody>
          <a:bodyPr wrap="square">
            <a:spAutoFit/>
          </a:bodyPr>
          <a:lstStyle/>
          <a:p>
            <a:r>
              <a:rPr lang="en-US" b="1" i="0" dirty="0">
                <a:effectLst/>
                <a:latin typeface="Arial" panose="020B0604020202020204" pitchFamily="34" charset="0"/>
              </a:rPr>
              <a:t>2. Belief on Salvation</a:t>
            </a:r>
          </a:p>
          <a:p>
            <a:r>
              <a:rPr lang="en-US" b="0" i="0" dirty="0">
                <a:effectLst/>
                <a:latin typeface="Times New Roman" panose="02020603050405020304" pitchFamily="18" charset="0"/>
                <a:cs typeface="Times New Roman" panose="02020603050405020304" pitchFamily="18" charset="0"/>
              </a:rPr>
              <a:t>Catholics believe that Jesus died for our sins, but we are also saved by grace through faith and works. We must do good deeds to earn salvation. Catholics believe that you can lose your salvation if you do not follow the teachings of the Church or if you sin. You must confess your sins to a priest and ask for forgiveness in order to be forgiven and stay saved.</a:t>
            </a: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512E853-C63D-40E8-9C3B-5C2611257EDC}"/>
              </a:ext>
            </a:extLst>
          </p:cNvPr>
          <p:cNvSpPr txBox="1"/>
          <p:nvPr/>
        </p:nvSpPr>
        <p:spPr>
          <a:xfrm>
            <a:off x="103163" y="3118338"/>
            <a:ext cx="5725551" cy="923330"/>
          </a:xfrm>
          <a:prstGeom prst="rect">
            <a:avLst/>
          </a:prstGeom>
          <a:noFill/>
        </p:spPr>
        <p:txBody>
          <a:bodyPr wrap="square">
            <a:spAutoFit/>
          </a:bodyPr>
          <a:lstStyle/>
          <a:p>
            <a:pPr algn="l"/>
            <a:r>
              <a:rPr lang="en-US" b="1" i="0" dirty="0">
                <a:effectLst/>
                <a:latin typeface="Arial" panose="020B0604020202020204" pitchFamily="34" charset="0"/>
              </a:rPr>
              <a:t>3. Bible’s Authority</a:t>
            </a:r>
          </a:p>
          <a:p>
            <a:pPr algn="l"/>
            <a:r>
              <a:rPr lang="en-US" b="0" i="0" dirty="0">
                <a:effectLst/>
                <a:latin typeface="Times New Roman" panose="02020603050405020304" pitchFamily="18" charset="0"/>
                <a:cs typeface="Times New Roman" panose="02020603050405020304" pitchFamily="18" charset="0"/>
              </a:rPr>
              <a:t>Christians believe in the Bible as their sole authority on faith and practice (John 1:1, 2 Tim. 3:16) </a:t>
            </a:r>
            <a:endParaRPr lang="en-US" b="1" i="0" dirty="0">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C5158BD-86DC-4A08-9339-AE30FCF737BD}"/>
              </a:ext>
            </a:extLst>
          </p:cNvPr>
          <p:cNvSpPr txBox="1"/>
          <p:nvPr/>
        </p:nvSpPr>
        <p:spPr>
          <a:xfrm>
            <a:off x="5716171" y="3118338"/>
            <a:ext cx="6424246" cy="1477328"/>
          </a:xfrm>
          <a:prstGeom prst="rect">
            <a:avLst/>
          </a:prstGeom>
          <a:noFill/>
        </p:spPr>
        <p:txBody>
          <a:bodyPr wrap="square">
            <a:spAutoFit/>
          </a:bodyPr>
          <a:lstStyle/>
          <a:p>
            <a:pPr algn="l"/>
            <a:r>
              <a:rPr lang="en-US" b="1" i="0" dirty="0">
                <a:effectLst/>
                <a:latin typeface="Arial" panose="020B0604020202020204" pitchFamily="34" charset="0"/>
              </a:rPr>
              <a:t>3. Bible’s Authority</a:t>
            </a:r>
          </a:p>
          <a:p>
            <a:pPr algn="l"/>
            <a:r>
              <a:rPr lang="en-US" b="0" i="0" dirty="0">
                <a:effectLst/>
                <a:latin typeface="Times New Roman" panose="02020603050405020304" pitchFamily="18" charset="0"/>
                <a:cs typeface="Times New Roman" panose="02020603050405020304" pitchFamily="18" charset="0"/>
              </a:rPr>
              <a:t>Catholics also revere the Bible, but they also place a high value on church tradition and the teachings of the Catholic Church. The Bible is not the only source of authority for Catholics but it is one of the most important.</a:t>
            </a:r>
            <a:endParaRPr lang="en-US" b="1" i="0" dirty="0">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9E7FF60-0B21-4D43-993F-E58A85BCA2A7}"/>
              </a:ext>
            </a:extLst>
          </p:cNvPr>
          <p:cNvSpPr txBox="1"/>
          <p:nvPr/>
        </p:nvSpPr>
        <p:spPr>
          <a:xfrm>
            <a:off x="103164" y="4815165"/>
            <a:ext cx="5444196" cy="646331"/>
          </a:xfrm>
          <a:prstGeom prst="rect">
            <a:avLst/>
          </a:prstGeom>
          <a:noFill/>
        </p:spPr>
        <p:txBody>
          <a:bodyPr wrap="square">
            <a:spAutoFit/>
          </a:bodyPr>
          <a:lstStyle/>
          <a:p>
            <a:pPr algn="l"/>
            <a:r>
              <a:rPr lang="en-US" b="1" i="0" dirty="0">
                <a:effectLst/>
                <a:latin typeface="Arial" panose="020B0604020202020204" pitchFamily="34" charset="0"/>
              </a:rPr>
              <a:t>4. Cost of Salvation</a:t>
            </a:r>
          </a:p>
          <a:p>
            <a:r>
              <a:rPr lang="en-US" b="0" i="0" dirty="0">
                <a:effectLst/>
                <a:latin typeface="Times New Roman" panose="02020603050405020304" pitchFamily="18" charset="0"/>
                <a:cs typeface="Times New Roman" panose="02020603050405020304" pitchFamily="18" charset="0"/>
              </a:rPr>
              <a:t>Christians believe that salvation is a free gift from God. </a:t>
            </a:r>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E985158-582A-4EE4-9E8E-6FDEE99F2E3C}"/>
              </a:ext>
            </a:extLst>
          </p:cNvPr>
          <p:cNvSpPr txBox="1"/>
          <p:nvPr/>
        </p:nvSpPr>
        <p:spPr>
          <a:xfrm>
            <a:off x="5828713" y="4778326"/>
            <a:ext cx="6311703" cy="1200329"/>
          </a:xfrm>
          <a:prstGeom prst="rect">
            <a:avLst/>
          </a:prstGeom>
          <a:noFill/>
        </p:spPr>
        <p:txBody>
          <a:bodyPr wrap="square">
            <a:spAutoFit/>
          </a:bodyPr>
          <a:lstStyle/>
          <a:p>
            <a:pPr algn="l"/>
            <a:r>
              <a:rPr lang="en-US" b="1" i="0" dirty="0">
                <a:effectLst/>
                <a:latin typeface="Arial" panose="020B0604020202020204" pitchFamily="34" charset="0"/>
              </a:rPr>
              <a:t>4. Cost of Salvation</a:t>
            </a:r>
          </a:p>
          <a:p>
            <a:pPr algn="l"/>
            <a:r>
              <a:rPr lang="en-US" b="0" i="0" dirty="0">
                <a:effectLst/>
                <a:latin typeface="Times New Roman" panose="02020603050405020304" pitchFamily="18" charset="0"/>
                <a:cs typeface="Times New Roman" panose="02020603050405020304" pitchFamily="18" charset="0"/>
              </a:rPr>
              <a:t>Catholics believe that good works are necessary for salvation and that it costs something to be saved. You must do good deeds and follow the teachings of the Catholic Church in order to be saved.</a:t>
            </a:r>
            <a:endParaRPr lang="en-US"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1580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C60695-A410-471E-B147-7BBC4A710988}"/>
              </a:ext>
            </a:extLst>
          </p:cNvPr>
          <p:cNvSpPr txBox="1"/>
          <p:nvPr/>
        </p:nvSpPr>
        <p:spPr>
          <a:xfrm>
            <a:off x="56271" y="1388012"/>
            <a:ext cx="5870917" cy="1200329"/>
          </a:xfrm>
          <a:prstGeom prst="rect">
            <a:avLst/>
          </a:prstGeom>
          <a:noFill/>
        </p:spPr>
        <p:txBody>
          <a:bodyPr wrap="square">
            <a:spAutoFit/>
          </a:bodyPr>
          <a:lstStyle/>
          <a:p>
            <a:pPr algn="l"/>
            <a:r>
              <a:rPr lang="en-US" b="1" i="0" dirty="0">
                <a:effectLst/>
                <a:latin typeface="Arial" panose="020B0604020202020204" pitchFamily="34" charset="0"/>
              </a:rPr>
              <a:t>5. Belief on Fate</a:t>
            </a:r>
          </a:p>
          <a:p>
            <a:pPr algn="l"/>
            <a:r>
              <a:rPr lang="en-US" b="0" i="0" dirty="0">
                <a:effectLst/>
                <a:latin typeface="Times New Roman" panose="02020603050405020304" pitchFamily="18" charset="0"/>
                <a:cs typeface="Times New Roman" panose="02020603050405020304" pitchFamily="18" charset="0"/>
              </a:rPr>
              <a:t>Christians believe in the doctrine of predestination. This means that they believe that God has already predetermined who will be saved and who will not be saved (Romans 8:29).</a:t>
            </a:r>
            <a:endParaRPr lang="en-US" b="1" i="0"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94A9C99-9E89-4351-BD82-BC98C61DDED0}"/>
              </a:ext>
            </a:extLst>
          </p:cNvPr>
          <p:cNvSpPr txBox="1"/>
          <p:nvPr/>
        </p:nvSpPr>
        <p:spPr>
          <a:xfrm>
            <a:off x="6142892" y="1388012"/>
            <a:ext cx="5941256" cy="646331"/>
          </a:xfrm>
          <a:prstGeom prst="rect">
            <a:avLst/>
          </a:prstGeom>
          <a:noFill/>
        </p:spPr>
        <p:txBody>
          <a:bodyPr wrap="square">
            <a:spAutoFit/>
          </a:bodyPr>
          <a:lstStyle/>
          <a:p>
            <a:pPr algn="l"/>
            <a:r>
              <a:rPr lang="en-US" b="1" i="0" dirty="0">
                <a:effectLst/>
                <a:latin typeface="Arial" panose="020B0604020202020204" pitchFamily="34" charset="0"/>
              </a:rPr>
              <a:t>5. Belief on Fate</a:t>
            </a:r>
          </a:p>
          <a:p>
            <a:pPr algn="l"/>
            <a:r>
              <a:rPr lang="en-US" b="0" i="0" dirty="0">
                <a:effectLst/>
                <a:latin typeface="Times New Roman" panose="02020603050405020304" pitchFamily="18" charset="0"/>
                <a:cs typeface="Times New Roman" panose="02020603050405020304" pitchFamily="18" charset="0"/>
              </a:rPr>
              <a:t>Catholics do not typically hold to this doctrine.</a:t>
            </a:r>
            <a:endParaRPr lang="en-US" b="1" i="0" dirty="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EA3270F-103E-414A-A180-C5B7A81FEE8C}"/>
              </a:ext>
            </a:extLst>
          </p:cNvPr>
          <p:cNvSpPr txBox="1"/>
          <p:nvPr/>
        </p:nvSpPr>
        <p:spPr>
          <a:xfrm>
            <a:off x="56271" y="3230880"/>
            <a:ext cx="5927187" cy="923330"/>
          </a:xfrm>
          <a:prstGeom prst="rect">
            <a:avLst/>
          </a:prstGeom>
          <a:noFill/>
        </p:spPr>
        <p:txBody>
          <a:bodyPr wrap="square">
            <a:spAutoFit/>
          </a:bodyPr>
          <a:lstStyle/>
          <a:p>
            <a:pPr algn="l"/>
            <a:r>
              <a:rPr lang="en-US" b="1" i="0" dirty="0">
                <a:effectLst/>
                <a:latin typeface="Arial" panose="020B0604020202020204" pitchFamily="34" charset="0"/>
              </a:rPr>
              <a:t>6. Baptism</a:t>
            </a:r>
          </a:p>
          <a:p>
            <a:pPr algn="l"/>
            <a:r>
              <a:rPr lang="en-US" b="0" i="0" dirty="0">
                <a:effectLst/>
                <a:latin typeface="Times New Roman" panose="02020603050405020304" pitchFamily="18" charset="0"/>
                <a:cs typeface="Times New Roman" panose="02020603050405020304" pitchFamily="18" charset="0"/>
              </a:rPr>
              <a:t>Christians baptize infants as a sign of God’s covenant with His people. </a:t>
            </a:r>
            <a:endParaRPr lang="en-US" b="1" i="0" dirty="0">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0E41B5C-DF34-43EA-93F2-17F1791301E6}"/>
              </a:ext>
            </a:extLst>
          </p:cNvPr>
          <p:cNvSpPr txBox="1"/>
          <p:nvPr/>
        </p:nvSpPr>
        <p:spPr>
          <a:xfrm>
            <a:off x="6208543" y="3230880"/>
            <a:ext cx="5927185" cy="923330"/>
          </a:xfrm>
          <a:prstGeom prst="rect">
            <a:avLst/>
          </a:prstGeom>
          <a:noFill/>
        </p:spPr>
        <p:txBody>
          <a:bodyPr wrap="square">
            <a:spAutoFit/>
          </a:bodyPr>
          <a:lstStyle/>
          <a:p>
            <a:pPr algn="l"/>
            <a:r>
              <a:rPr lang="en-US" b="1" i="0" dirty="0">
                <a:effectLst/>
                <a:latin typeface="Arial" panose="020B0604020202020204" pitchFamily="34" charset="0"/>
              </a:rPr>
              <a:t>6. Baptism</a:t>
            </a:r>
          </a:p>
          <a:p>
            <a:pPr algn="l"/>
            <a:r>
              <a:rPr lang="en-US" b="0" i="0" dirty="0">
                <a:effectLst/>
                <a:latin typeface="Times New Roman" panose="02020603050405020304" pitchFamily="18" charset="0"/>
                <a:cs typeface="Times New Roman" panose="02020603050405020304" pitchFamily="18" charset="0"/>
              </a:rPr>
              <a:t>Catholics also baptize infants, but they do not believe that this is necessary for salvation.</a:t>
            </a:r>
            <a:endParaRPr lang="en-US" b="1" i="0" dirty="0">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FC1D007-EDE0-4013-9291-9A8AD7CE26B3}"/>
              </a:ext>
            </a:extLst>
          </p:cNvPr>
          <p:cNvSpPr txBox="1"/>
          <p:nvPr/>
        </p:nvSpPr>
        <p:spPr>
          <a:xfrm>
            <a:off x="107853" y="4722832"/>
            <a:ext cx="5875605" cy="923330"/>
          </a:xfrm>
          <a:prstGeom prst="rect">
            <a:avLst/>
          </a:prstGeom>
          <a:noFill/>
        </p:spPr>
        <p:txBody>
          <a:bodyPr wrap="square">
            <a:spAutoFit/>
          </a:bodyPr>
          <a:lstStyle/>
          <a:p>
            <a:pPr algn="l"/>
            <a:r>
              <a:rPr lang="en-US" b="1" i="0" dirty="0">
                <a:effectLst/>
                <a:latin typeface="Arial" panose="020B0604020202020204" pitchFamily="34" charset="0"/>
              </a:rPr>
              <a:t>7. Role of Mary</a:t>
            </a:r>
          </a:p>
          <a:p>
            <a:pPr algn="l"/>
            <a:r>
              <a:rPr lang="en-US" b="0" i="0" dirty="0">
                <a:effectLst/>
                <a:latin typeface="Times New Roman" panose="02020603050405020304" pitchFamily="18" charset="0"/>
                <a:cs typeface="Times New Roman" panose="02020603050405020304" pitchFamily="18" charset="0"/>
              </a:rPr>
              <a:t>Christians generally do not give Mary as much attention as Catholics do.</a:t>
            </a:r>
            <a:endParaRPr lang="en-US" b="1" i="0" dirty="0">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F94B56A-A2DB-437A-A3A3-31A500F326B7}"/>
              </a:ext>
            </a:extLst>
          </p:cNvPr>
          <p:cNvSpPr txBox="1"/>
          <p:nvPr/>
        </p:nvSpPr>
        <p:spPr>
          <a:xfrm>
            <a:off x="6260122" y="4722832"/>
            <a:ext cx="5824025" cy="1200329"/>
          </a:xfrm>
          <a:prstGeom prst="rect">
            <a:avLst/>
          </a:prstGeom>
          <a:noFill/>
        </p:spPr>
        <p:txBody>
          <a:bodyPr wrap="square">
            <a:spAutoFit/>
          </a:bodyPr>
          <a:lstStyle/>
          <a:p>
            <a:pPr algn="l"/>
            <a:r>
              <a:rPr lang="en-US" b="1" i="0" dirty="0">
                <a:effectLst/>
                <a:latin typeface="Arial" panose="020B0604020202020204" pitchFamily="34" charset="0"/>
              </a:rPr>
              <a:t>7. Role of Mary</a:t>
            </a:r>
          </a:p>
          <a:p>
            <a:pPr algn="l"/>
            <a:r>
              <a:rPr lang="en-US" b="0" i="0" dirty="0">
                <a:effectLst/>
                <a:latin typeface="Times New Roman" panose="02020603050405020304" pitchFamily="18" charset="0"/>
                <a:cs typeface="Times New Roman" panose="02020603050405020304" pitchFamily="18" charset="0"/>
              </a:rPr>
              <a:t>Catholics place a high value on Mary and consider her to be the “Mother of God.” They often pray to her and ask for her intercession (Jeremiah 7:18, 44:17-19, 25).</a:t>
            </a:r>
            <a:endParaRPr lang="en-US"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97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978D8E-4407-4CB3-8273-7480E3827472}"/>
              </a:ext>
            </a:extLst>
          </p:cNvPr>
          <p:cNvSpPr txBox="1"/>
          <p:nvPr/>
        </p:nvSpPr>
        <p:spPr>
          <a:xfrm>
            <a:off x="84407" y="1383323"/>
            <a:ext cx="5106572" cy="646331"/>
          </a:xfrm>
          <a:prstGeom prst="rect">
            <a:avLst/>
          </a:prstGeom>
          <a:noFill/>
        </p:spPr>
        <p:txBody>
          <a:bodyPr wrap="square">
            <a:spAutoFit/>
          </a:bodyPr>
          <a:lstStyle/>
          <a:p>
            <a:pPr algn="l"/>
            <a:r>
              <a:rPr lang="en-US" b="1" i="0" dirty="0">
                <a:effectLst/>
                <a:latin typeface="Arial" panose="020B0604020202020204" pitchFamily="34" charset="0"/>
              </a:rPr>
              <a:t> 8. Purgatory</a:t>
            </a:r>
          </a:p>
          <a:p>
            <a:pPr algn="l"/>
            <a:r>
              <a:rPr lang="en-US" b="0" i="0" dirty="0">
                <a:effectLst/>
                <a:latin typeface="Times New Roman" panose="02020603050405020304" pitchFamily="18" charset="0"/>
                <a:cs typeface="Times New Roman" panose="02020603050405020304" pitchFamily="18" charset="0"/>
              </a:rPr>
              <a:t>Christians do not believe in purgatory. </a:t>
            </a:r>
            <a:endParaRPr lang="en-US" b="1" i="0"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B37138E-C64F-4F90-8ED0-05CBA58A2CA0}"/>
              </a:ext>
            </a:extLst>
          </p:cNvPr>
          <p:cNvSpPr txBox="1"/>
          <p:nvPr/>
        </p:nvSpPr>
        <p:spPr>
          <a:xfrm>
            <a:off x="5781822" y="1383323"/>
            <a:ext cx="6236676" cy="923330"/>
          </a:xfrm>
          <a:prstGeom prst="rect">
            <a:avLst/>
          </a:prstGeom>
          <a:noFill/>
        </p:spPr>
        <p:txBody>
          <a:bodyPr wrap="square">
            <a:spAutoFit/>
          </a:bodyPr>
          <a:lstStyle/>
          <a:p>
            <a:r>
              <a:rPr lang="en-US" b="1" i="0" dirty="0">
                <a:effectLst/>
                <a:latin typeface="Arial" panose="020B0604020202020204" pitchFamily="34" charset="0"/>
              </a:rPr>
              <a:t>8. Purgatory</a:t>
            </a:r>
          </a:p>
          <a:p>
            <a:r>
              <a:rPr lang="en-US" b="0" i="0" dirty="0">
                <a:effectLst/>
                <a:latin typeface="Times New Roman" panose="02020603050405020304" pitchFamily="18" charset="0"/>
                <a:cs typeface="Times New Roman" panose="02020603050405020304" pitchFamily="18" charset="0"/>
              </a:rPr>
              <a:t>Catholics believe that after a person dies, they may go through a period of purification before entering heaven.</a:t>
            </a:r>
          </a:p>
        </p:txBody>
      </p:sp>
      <p:sp>
        <p:nvSpPr>
          <p:cNvPr id="7" name="TextBox 6">
            <a:extLst>
              <a:ext uri="{FF2B5EF4-FFF2-40B4-BE49-F238E27FC236}">
                <a16:creationId xmlns:a16="http://schemas.microsoft.com/office/drawing/2014/main" id="{F3ED0292-958E-4B48-B302-E387078698A7}"/>
              </a:ext>
            </a:extLst>
          </p:cNvPr>
          <p:cNvSpPr txBox="1"/>
          <p:nvPr/>
        </p:nvSpPr>
        <p:spPr>
          <a:xfrm>
            <a:off x="131298" y="2372751"/>
            <a:ext cx="5467644" cy="1200329"/>
          </a:xfrm>
          <a:prstGeom prst="rect">
            <a:avLst/>
          </a:prstGeom>
          <a:noFill/>
        </p:spPr>
        <p:txBody>
          <a:bodyPr wrap="square">
            <a:spAutoFit/>
          </a:bodyPr>
          <a:lstStyle/>
          <a:p>
            <a:pPr algn="l"/>
            <a:r>
              <a:rPr lang="en-US" b="1" i="0" dirty="0">
                <a:effectLst/>
                <a:latin typeface="Arial" panose="020B0604020202020204" pitchFamily="34" charset="0"/>
              </a:rPr>
              <a:t>9. Eucharist (Communion-Last Supper of Jesus)</a:t>
            </a:r>
          </a:p>
          <a:p>
            <a:pPr algn="l"/>
            <a:r>
              <a:rPr lang="en-US" b="0" i="0" dirty="0">
                <a:effectLst/>
                <a:latin typeface="Times New Roman" panose="02020603050405020304" pitchFamily="18" charset="0"/>
                <a:cs typeface="Times New Roman" panose="02020603050405020304" pitchFamily="18" charset="0"/>
              </a:rPr>
              <a:t>Christians believe that the bread and wine used in Communion are symbolic of Jesus’ body and blood (1 Cor. 11:26). </a:t>
            </a:r>
            <a:endParaRPr lang="en-US" b="1" i="0" dirty="0">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114D1E7-1FA3-4369-A989-68188D157E01}"/>
              </a:ext>
            </a:extLst>
          </p:cNvPr>
          <p:cNvSpPr txBox="1"/>
          <p:nvPr/>
        </p:nvSpPr>
        <p:spPr>
          <a:xfrm>
            <a:off x="5781821" y="2372751"/>
            <a:ext cx="6367975" cy="923330"/>
          </a:xfrm>
          <a:prstGeom prst="rect">
            <a:avLst/>
          </a:prstGeom>
          <a:noFill/>
        </p:spPr>
        <p:txBody>
          <a:bodyPr wrap="square">
            <a:spAutoFit/>
          </a:bodyPr>
          <a:lstStyle/>
          <a:p>
            <a:pPr algn="l"/>
            <a:r>
              <a:rPr lang="en-US" b="1" i="0" dirty="0">
                <a:effectLst/>
                <a:latin typeface="Arial" panose="020B0604020202020204" pitchFamily="34" charset="0"/>
              </a:rPr>
              <a:t>9. Eucharist</a:t>
            </a:r>
          </a:p>
          <a:p>
            <a:pPr algn="l"/>
            <a:r>
              <a:rPr lang="en-US" b="0" i="0" dirty="0">
                <a:effectLst/>
                <a:latin typeface="Times New Roman" panose="02020603050405020304" pitchFamily="18" charset="0"/>
                <a:cs typeface="Times New Roman" panose="02020603050405020304" pitchFamily="18" charset="0"/>
              </a:rPr>
              <a:t>Catholics believe that the bread and wine actually become the body and blood of Jesus during Communion.</a:t>
            </a:r>
            <a:endParaRPr lang="en-US" b="1" i="0" dirty="0">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1D8CECB-95F2-4DCC-A843-1D5D0EC53540}"/>
              </a:ext>
            </a:extLst>
          </p:cNvPr>
          <p:cNvSpPr txBox="1"/>
          <p:nvPr/>
        </p:nvSpPr>
        <p:spPr>
          <a:xfrm>
            <a:off x="131298" y="3981827"/>
            <a:ext cx="5298831" cy="923330"/>
          </a:xfrm>
          <a:prstGeom prst="rect">
            <a:avLst/>
          </a:prstGeom>
          <a:noFill/>
        </p:spPr>
        <p:txBody>
          <a:bodyPr wrap="square">
            <a:spAutoFit/>
          </a:bodyPr>
          <a:lstStyle/>
          <a:p>
            <a:pPr algn="l"/>
            <a:r>
              <a:rPr lang="en-US" b="1" i="0" dirty="0">
                <a:effectLst/>
                <a:latin typeface="Arial" panose="020B0604020202020204" pitchFamily="34" charset="0"/>
              </a:rPr>
              <a:t>10. Confession</a:t>
            </a:r>
          </a:p>
          <a:p>
            <a:pPr algn="l"/>
            <a:r>
              <a:rPr lang="en-US" b="0" i="0" dirty="0">
                <a:effectLst/>
                <a:latin typeface="Times New Roman" panose="02020603050405020304" pitchFamily="18" charset="0"/>
                <a:cs typeface="Times New Roman" panose="02020603050405020304" pitchFamily="18" charset="0"/>
              </a:rPr>
              <a:t>Christians typically do not confess their sins to a priest (1 John 1:9).</a:t>
            </a:r>
            <a:endParaRPr lang="en-US" b="1" i="0" dirty="0">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4C2C8D3-A3D4-4619-A68E-4C95B59991B3}"/>
              </a:ext>
            </a:extLst>
          </p:cNvPr>
          <p:cNvSpPr txBox="1"/>
          <p:nvPr/>
        </p:nvSpPr>
        <p:spPr>
          <a:xfrm>
            <a:off x="5744306" y="3981826"/>
            <a:ext cx="6316396" cy="923330"/>
          </a:xfrm>
          <a:prstGeom prst="rect">
            <a:avLst/>
          </a:prstGeom>
          <a:noFill/>
        </p:spPr>
        <p:txBody>
          <a:bodyPr wrap="square">
            <a:spAutoFit/>
          </a:bodyPr>
          <a:lstStyle/>
          <a:p>
            <a:pPr algn="l"/>
            <a:r>
              <a:rPr lang="en-US" b="1" i="0" dirty="0">
                <a:effectLst/>
                <a:latin typeface="Arial" panose="020B0604020202020204" pitchFamily="34" charset="0"/>
              </a:rPr>
              <a:t>10. Confession</a:t>
            </a:r>
          </a:p>
          <a:p>
            <a:pPr algn="l"/>
            <a:r>
              <a:rPr lang="en-US" b="0" i="0" dirty="0">
                <a:effectLst/>
                <a:latin typeface="Times New Roman" panose="02020603050405020304" pitchFamily="18" charset="0"/>
                <a:cs typeface="Times New Roman" panose="02020603050405020304" pitchFamily="18" charset="0"/>
              </a:rPr>
              <a:t>Catholics are required to confess their sins to a priest in order to receive forgiveness.</a:t>
            </a:r>
            <a:endParaRPr lang="en-US" b="1" i="0" dirty="0">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DFFD771-B90B-4C06-84F3-CC7D42E30460}"/>
              </a:ext>
            </a:extLst>
          </p:cNvPr>
          <p:cNvSpPr txBox="1"/>
          <p:nvPr/>
        </p:nvSpPr>
        <p:spPr>
          <a:xfrm>
            <a:off x="84408" y="5130018"/>
            <a:ext cx="5345722" cy="923330"/>
          </a:xfrm>
          <a:prstGeom prst="rect">
            <a:avLst/>
          </a:prstGeom>
          <a:noFill/>
        </p:spPr>
        <p:txBody>
          <a:bodyPr wrap="square">
            <a:spAutoFit/>
          </a:bodyPr>
          <a:lstStyle/>
          <a:p>
            <a:pPr algn="l"/>
            <a:r>
              <a:rPr lang="en-US" b="1" i="0" dirty="0">
                <a:effectLst/>
                <a:latin typeface="Arial" panose="020B0604020202020204" pitchFamily="34" charset="0"/>
              </a:rPr>
              <a:t>11. Priesthood</a:t>
            </a:r>
          </a:p>
          <a:p>
            <a:pPr algn="l"/>
            <a:r>
              <a:rPr lang="en-US" b="0" i="0" dirty="0">
                <a:effectLst/>
                <a:latin typeface="Times New Roman" panose="02020603050405020304" pitchFamily="18" charset="0"/>
                <a:cs typeface="Times New Roman" panose="02020603050405020304" pitchFamily="18" charset="0"/>
              </a:rPr>
              <a:t>Christians do not believe in the Catholic concept of the priesthood (1 Peter 2:9).</a:t>
            </a:r>
            <a:endParaRPr lang="en-US" b="1" i="0" dirty="0">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EB3BF3F-0AB4-4785-A87A-D640ACFFB916}"/>
              </a:ext>
            </a:extLst>
          </p:cNvPr>
          <p:cNvSpPr txBox="1"/>
          <p:nvPr/>
        </p:nvSpPr>
        <p:spPr>
          <a:xfrm>
            <a:off x="5781821" y="5172221"/>
            <a:ext cx="6316396" cy="646331"/>
          </a:xfrm>
          <a:prstGeom prst="rect">
            <a:avLst/>
          </a:prstGeom>
          <a:noFill/>
        </p:spPr>
        <p:txBody>
          <a:bodyPr wrap="square">
            <a:spAutoFit/>
          </a:bodyPr>
          <a:lstStyle/>
          <a:p>
            <a:pPr algn="l"/>
            <a:r>
              <a:rPr lang="en-US" b="1" i="0" dirty="0">
                <a:effectLst/>
                <a:latin typeface="Arial" panose="020B0604020202020204" pitchFamily="34" charset="0"/>
              </a:rPr>
              <a:t>11. Priesthood</a:t>
            </a:r>
          </a:p>
          <a:p>
            <a:pPr algn="l"/>
            <a:r>
              <a:rPr lang="en-US" b="0" i="0" dirty="0">
                <a:effectLst/>
                <a:latin typeface="Times New Roman" panose="02020603050405020304" pitchFamily="18" charset="0"/>
                <a:cs typeface="Times New Roman" panose="02020603050405020304" pitchFamily="18" charset="0"/>
              </a:rPr>
              <a:t>Catholics believe that only men can be priests.</a:t>
            </a:r>
            <a:endParaRPr lang="en-US"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0779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EF9B7B-7AC1-4E46-B33A-9F726FF19DE2}"/>
              </a:ext>
            </a:extLst>
          </p:cNvPr>
          <p:cNvSpPr txBox="1"/>
          <p:nvPr/>
        </p:nvSpPr>
        <p:spPr>
          <a:xfrm>
            <a:off x="37514" y="1364567"/>
            <a:ext cx="5870917" cy="1200329"/>
          </a:xfrm>
          <a:prstGeom prst="rect">
            <a:avLst/>
          </a:prstGeom>
          <a:noFill/>
        </p:spPr>
        <p:txBody>
          <a:bodyPr wrap="square">
            <a:spAutoFit/>
          </a:bodyPr>
          <a:lstStyle/>
          <a:p>
            <a:pPr algn="l"/>
            <a:r>
              <a:rPr lang="en-US" b="1" i="0" dirty="0">
                <a:effectLst/>
                <a:latin typeface="Arial" panose="020B0604020202020204" pitchFamily="34" charset="0"/>
              </a:rPr>
              <a:t>12. Marriage</a:t>
            </a:r>
          </a:p>
          <a:p>
            <a:pPr algn="l"/>
            <a:r>
              <a:rPr lang="en-US" b="0" i="0" dirty="0">
                <a:effectLst/>
                <a:latin typeface="Times New Roman" panose="02020603050405020304" pitchFamily="18" charset="0"/>
                <a:cs typeface="Times New Roman" panose="02020603050405020304" pitchFamily="18" charset="0"/>
              </a:rPr>
              <a:t>Christians and Catholics have different views on marriage. Christians believe that marriage is a lifelong covenant between a man and a woman.</a:t>
            </a:r>
            <a:endParaRPr lang="en-US" b="1" i="0"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98AD22E-059C-45D2-8C6A-9DF55554FA1D}"/>
              </a:ext>
            </a:extLst>
          </p:cNvPr>
          <p:cNvSpPr txBox="1"/>
          <p:nvPr/>
        </p:nvSpPr>
        <p:spPr>
          <a:xfrm>
            <a:off x="6096000" y="679938"/>
            <a:ext cx="6006901" cy="923330"/>
          </a:xfrm>
          <a:prstGeom prst="rect">
            <a:avLst/>
          </a:prstGeom>
          <a:noFill/>
        </p:spPr>
        <p:txBody>
          <a:bodyPr wrap="square">
            <a:spAutoFit/>
          </a:bodyPr>
          <a:lstStyle/>
          <a:p>
            <a:pPr algn="l"/>
            <a:r>
              <a:rPr lang="en-US" b="1" i="0" dirty="0">
                <a:effectLst/>
                <a:latin typeface="Arial" panose="020B0604020202020204" pitchFamily="34" charset="0"/>
              </a:rPr>
              <a:t>12. Marriage</a:t>
            </a:r>
          </a:p>
          <a:p>
            <a:pPr algn="l"/>
            <a:r>
              <a:rPr lang="en-US" b="0" i="0" dirty="0">
                <a:effectLst/>
                <a:latin typeface="Times New Roman" panose="02020603050405020304" pitchFamily="18" charset="0"/>
                <a:cs typeface="Times New Roman" panose="02020603050405020304" pitchFamily="18" charset="0"/>
              </a:rPr>
              <a:t>Catholics believe that marriage is a sacrament and that it can be between two people of the opposite sex or the same sex.</a:t>
            </a:r>
            <a:endParaRPr lang="en-US" b="1" i="0" dirty="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1624297-BA05-4715-BE30-2197A7526CF9}"/>
              </a:ext>
            </a:extLst>
          </p:cNvPr>
          <p:cNvSpPr txBox="1"/>
          <p:nvPr/>
        </p:nvSpPr>
        <p:spPr>
          <a:xfrm>
            <a:off x="75028" y="2757268"/>
            <a:ext cx="5833403" cy="923330"/>
          </a:xfrm>
          <a:prstGeom prst="rect">
            <a:avLst/>
          </a:prstGeom>
          <a:noFill/>
        </p:spPr>
        <p:txBody>
          <a:bodyPr wrap="square">
            <a:spAutoFit/>
          </a:bodyPr>
          <a:lstStyle/>
          <a:p>
            <a:r>
              <a:rPr lang="en-US" b="1" dirty="0">
                <a:latin typeface="Arial" panose="020B0604020202020204" pitchFamily="34" charset="0"/>
              </a:rPr>
              <a:t>13. Salvation for Children</a:t>
            </a:r>
          </a:p>
          <a:p>
            <a:r>
              <a:rPr lang="en-US" b="0" i="0" dirty="0">
                <a:effectLst/>
                <a:latin typeface="Times New Roman" panose="02020603050405020304" pitchFamily="18" charset="0"/>
                <a:cs typeface="Times New Roman" panose="02020603050405020304" pitchFamily="18" charset="0"/>
              </a:rPr>
              <a:t>Christians believe that children are born into sin and that they must be baptized in order to receive salvation.</a:t>
            </a:r>
            <a:endParaRPr lang="en-US" b="1" i="0" dirty="0">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CD8CB39-620E-4AE0-BF8F-E927683CE612}"/>
              </a:ext>
            </a:extLst>
          </p:cNvPr>
          <p:cNvSpPr txBox="1"/>
          <p:nvPr/>
        </p:nvSpPr>
        <p:spPr>
          <a:xfrm>
            <a:off x="6095999" y="2152305"/>
            <a:ext cx="6077244" cy="923330"/>
          </a:xfrm>
          <a:prstGeom prst="rect">
            <a:avLst/>
          </a:prstGeom>
          <a:noFill/>
        </p:spPr>
        <p:txBody>
          <a:bodyPr wrap="square">
            <a:spAutoFit/>
          </a:bodyPr>
          <a:lstStyle/>
          <a:p>
            <a:r>
              <a:rPr lang="en-US" b="1" dirty="0">
                <a:latin typeface="Arial" panose="020B0604020202020204" pitchFamily="34" charset="0"/>
              </a:rPr>
              <a:t>13. Salvation for Children</a:t>
            </a:r>
          </a:p>
          <a:p>
            <a:r>
              <a:rPr lang="en-US" b="0" i="0" dirty="0">
                <a:effectLst/>
                <a:latin typeface="Times New Roman" panose="02020603050405020304" pitchFamily="18" charset="0"/>
                <a:cs typeface="Times New Roman" panose="02020603050405020304" pitchFamily="18" charset="0"/>
              </a:rPr>
              <a:t>Catholics believe that infants are not born into sin and do not need to be baptized in order to go to heaven.</a:t>
            </a:r>
            <a:endParaRPr lang="en-US" b="1" i="0" dirty="0">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D5539EF-C3B0-49B5-BA2A-21B212051C84}"/>
              </a:ext>
            </a:extLst>
          </p:cNvPr>
          <p:cNvSpPr txBox="1"/>
          <p:nvPr/>
        </p:nvSpPr>
        <p:spPr>
          <a:xfrm>
            <a:off x="75028" y="4070251"/>
            <a:ext cx="5833403" cy="646331"/>
          </a:xfrm>
          <a:prstGeom prst="rect">
            <a:avLst/>
          </a:prstGeom>
          <a:noFill/>
        </p:spPr>
        <p:txBody>
          <a:bodyPr wrap="square">
            <a:spAutoFit/>
          </a:bodyPr>
          <a:lstStyle/>
          <a:p>
            <a:pPr algn="l"/>
            <a:r>
              <a:rPr lang="en-US" b="1" i="0" dirty="0">
                <a:effectLst/>
                <a:latin typeface="Arial" panose="020B0604020202020204" pitchFamily="34" charset="0"/>
              </a:rPr>
              <a:t>14. Church Hierarchy</a:t>
            </a:r>
          </a:p>
          <a:p>
            <a:pPr algn="l"/>
            <a:r>
              <a:rPr lang="en-US" b="0" i="0" dirty="0">
                <a:effectLst/>
                <a:latin typeface="Times New Roman" panose="02020603050405020304" pitchFamily="18" charset="0"/>
                <a:cs typeface="Times New Roman" panose="02020603050405020304" pitchFamily="18" charset="0"/>
              </a:rPr>
              <a:t>Christians do not have a church hierarchy like Catholics do.</a:t>
            </a:r>
            <a:endParaRPr lang="en-US" b="1" i="0" dirty="0">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8BDD504-705A-4F3F-80CA-1D0B0B191D48}"/>
              </a:ext>
            </a:extLst>
          </p:cNvPr>
          <p:cNvSpPr txBox="1"/>
          <p:nvPr/>
        </p:nvSpPr>
        <p:spPr>
          <a:xfrm>
            <a:off x="6095998" y="3357876"/>
            <a:ext cx="6006901" cy="923330"/>
          </a:xfrm>
          <a:prstGeom prst="rect">
            <a:avLst/>
          </a:prstGeom>
          <a:noFill/>
        </p:spPr>
        <p:txBody>
          <a:bodyPr wrap="square">
            <a:spAutoFit/>
          </a:bodyPr>
          <a:lstStyle/>
          <a:p>
            <a:pPr algn="l"/>
            <a:r>
              <a:rPr lang="en-US" b="1" i="0" dirty="0">
                <a:effectLst/>
                <a:latin typeface="Arial" panose="020B0604020202020204" pitchFamily="34" charset="0"/>
              </a:rPr>
              <a:t>14. Church Hierarchy</a:t>
            </a:r>
          </a:p>
          <a:p>
            <a:pPr algn="l"/>
            <a:r>
              <a:rPr lang="en-US" b="0" i="0" dirty="0">
                <a:effectLst/>
                <a:latin typeface="Times New Roman" panose="02020603050405020304" pitchFamily="18" charset="0"/>
                <a:cs typeface="Times New Roman" panose="02020603050405020304" pitchFamily="18" charset="0"/>
              </a:rPr>
              <a:t>Catholics have a strict hierarchy of bishops, priests, and deacons.</a:t>
            </a:r>
            <a:endParaRPr lang="en-US" b="1" i="0" dirty="0">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2C4CACC-4E8C-40B5-99E4-6BA897C2473C}"/>
              </a:ext>
            </a:extLst>
          </p:cNvPr>
          <p:cNvSpPr txBox="1"/>
          <p:nvPr/>
        </p:nvSpPr>
        <p:spPr>
          <a:xfrm>
            <a:off x="0" y="5170267"/>
            <a:ext cx="5678658" cy="646331"/>
          </a:xfrm>
          <a:prstGeom prst="rect">
            <a:avLst/>
          </a:prstGeom>
          <a:noFill/>
        </p:spPr>
        <p:txBody>
          <a:bodyPr wrap="square">
            <a:spAutoFit/>
          </a:bodyPr>
          <a:lstStyle/>
          <a:p>
            <a:pPr algn="l"/>
            <a:r>
              <a:rPr lang="en-US" b="1" i="0" dirty="0">
                <a:effectLst/>
                <a:latin typeface="Arial" panose="020B0604020202020204" pitchFamily="34" charset="0"/>
              </a:rPr>
              <a:t>15. Celibacy</a:t>
            </a:r>
          </a:p>
          <a:p>
            <a:pPr algn="l"/>
            <a:r>
              <a:rPr lang="en-US" b="0" i="0" dirty="0">
                <a:effectLst/>
                <a:latin typeface="Times New Roman" panose="02020603050405020304" pitchFamily="18" charset="0"/>
                <a:cs typeface="Times New Roman" panose="02020603050405020304" pitchFamily="18" charset="0"/>
              </a:rPr>
              <a:t>Christians do not require celibacy for their clergy. </a:t>
            </a:r>
            <a:endParaRPr lang="en-US" b="1" i="0" dirty="0">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4506F25-8656-47CC-831B-6B00BE4B17EE}"/>
              </a:ext>
            </a:extLst>
          </p:cNvPr>
          <p:cNvSpPr txBox="1"/>
          <p:nvPr/>
        </p:nvSpPr>
        <p:spPr>
          <a:xfrm>
            <a:off x="6124130" y="4553244"/>
            <a:ext cx="5978771" cy="923330"/>
          </a:xfrm>
          <a:prstGeom prst="rect">
            <a:avLst/>
          </a:prstGeom>
          <a:noFill/>
        </p:spPr>
        <p:txBody>
          <a:bodyPr wrap="square">
            <a:spAutoFit/>
          </a:bodyPr>
          <a:lstStyle/>
          <a:p>
            <a:pPr algn="l"/>
            <a:r>
              <a:rPr lang="en-US" b="1" i="0" dirty="0">
                <a:effectLst/>
                <a:latin typeface="Arial" panose="020B0604020202020204" pitchFamily="34" charset="0"/>
              </a:rPr>
              <a:t>15. Celibacy</a:t>
            </a:r>
          </a:p>
          <a:p>
            <a:pPr algn="l"/>
            <a:r>
              <a:rPr lang="en-US" b="0" i="0" dirty="0">
                <a:effectLst/>
                <a:latin typeface="Times New Roman" panose="02020603050405020304" pitchFamily="18" charset="0"/>
                <a:cs typeface="Times New Roman" panose="02020603050405020304" pitchFamily="18" charset="0"/>
              </a:rPr>
              <a:t>Catholics believe that celibacy is a higher calling and requires priests to remain unmarried.</a:t>
            </a:r>
            <a:endParaRPr lang="en-US" b="1" i="0" dirty="0">
              <a:effectLst/>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D6D8C29-BAD5-4E5C-A0A2-A238F845CDE6}"/>
              </a:ext>
            </a:extLst>
          </p:cNvPr>
          <p:cNvSpPr txBox="1"/>
          <p:nvPr/>
        </p:nvSpPr>
        <p:spPr>
          <a:xfrm>
            <a:off x="0" y="5938965"/>
            <a:ext cx="5908431" cy="646331"/>
          </a:xfrm>
          <a:prstGeom prst="rect">
            <a:avLst/>
          </a:prstGeom>
          <a:noFill/>
        </p:spPr>
        <p:txBody>
          <a:bodyPr wrap="square">
            <a:spAutoFit/>
          </a:bodyPr>
          <a:lstStyle/>
          <a:p>
            <a:r>
              <a:rPr lang="en-US" b="1" i="0" dirty="0">
                <a:effectLst/>
                <a:latin typeface="Arial" panose="020B0604020202020204" pitchFamily="34" charset="0"/>
              </a:rPr>
              <a:t>16. Geographical Differences</a:t>
            </a:r>
          </a:p>
          <a:p>
            <a:r>
              <a:rPr lang="en-US" b="0" i="0" dirty="0">
                <a:effectLst/>
                <a:latin typeface="Times New Roman" panose="02020603050405020304" pitchFamily="18" charset="0"/>
                <a:cs typeface="Times New Roman" panose="02020603050405020304" pitchFamily="18" charset="0"/>
              </a:rPr>
              <a:t>Christians are found all over the world. </a:t>
            </a: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F2DAE92-7B4D-48C9-9787-37947C12276F}"/>
              </a:ext>
            </a:extLst>
          </p:cNvPr>
          <p:cNvSpPr txBox="1"/>
          <p:nvPr/>
        </p:nvSpPr>
        <p:spPr>
          <a:xfrm>
            <a:off x="6095999" y="5744308"/>
            <a:ext cx="6077244" cy="923330"/>
          </a:xfrm>
          <a:prstGeom prst="rect">
            <a:avLst/>
          </a:prstGeom>
          <a:noFill/>
        </p:spPr>
        <p:txBody>
          <a:bodyPr wrap="square">
            <a:spAutoFit/>
          </a:bodyPr>
          <a:lstStyle/>
          <a:p>
            <a:r>
              <a:rPr lang="en-US" b="1" i="0" dirty="0">
                <a:effectLst/>
                <a:latin typeface="Arial" panose="020B0604020202020204" pitchFamily="34" charset="0"/>
              </a:rPr>
              <a:t>16. Geographical Differences</a:t>
            </a:r>
          </a:p>
          <a:p>
            <a:r>
              <a:rPr lang="en-US" b="0" i="0" dirty="0">
                <a:effectLst/>
                <a:latin typeface="Trebuchet MS" panose="020B0603020202020204" pitchFamily="34" charset="0"/>
              </a:rPr>
              <a:t> </a:t>
            </a:r>
            <a:r>
              <a:rPr lang="en-US" b="0" i="0" dirty="0">
                <a:effectLst/>
                <a:latin typeface="Times New Roman" panose="02020603050405020304" pitchFamily="18" charset="0"/>
                <a:cs typeface="Times New Roman" panose="02020603050405020304" pitchFamily="18" charset="0"/>
              </a:rPr>
              <a:t>while the Catholic Church is primarily based in Europe and Latin America.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354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52;g11619a49b30_0_22">
            <a:extLst>
              <a:ext uri="{FF2B5EF4-FFF2-40B4-BE49-F238E27FC236}">
                <a16:creationId xmlns:a16="http://schemas.microsoft.com/office/drawing/2014/main" id="{9BCFCF08-34B5-4071-8D6E-2EA1908D1EBE}"/>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781403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9F35C2-D63D-4D40-8CC0-C4FB7843E5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4838" y="1558278"/>
            <a:ext cx="1725646" cy="1546370"/>
          </a:xfrm>
          <a:prstGeom prst="rect">
            <a:avLst/>
          </a:prstGeom>
          <a:noFill/>
          <a:ln>
            <a:noFill/>
          </a:ln>
        </p:spPr>
      </p:pic>
      <p:sp>
        <p:nvSpPr>
          <p:cNvPr id="6" name="TextBox 5">
            <a:extLst>
              <a:ext uri="{FF2B5EF4-FFF2-40B4-BE49-F238E27FC236}">
                <a16:creationId xmlns:a16="http://schemas.microsoft.com/office/drawing/2014/main" id="{7551F6FB-F2B0-442B-8A01-C321E4644056}"/>
              </a:ext>
            </a:extLst>
          </p:cNvPr>
          <p:cNvSpPr txBox="1"/>
          <p:nvPr/>
        </p:nvSpPr>
        <p:spPr>
          <a:xfrm>
            <a:off x="2930769" y="3540369"/>
            <a:ext cx="6963508" cy="1569660"/>
          </a:xfrm>
          <a:prstGeom prst="rect">
            <a:avLst/>
          </a:prstGeom>
          <a:noFill/>
        </p:spPr>
        <p:txBody>
          <a:bodyPr wrap="square">
            <a:spAutoFit/>
          </a:bodyPr>
          <a:lstStyle/>
          <a:p>
            <a:pPr marL="0" marR="0" algn="ctr">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CLASS SIGN-OUT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ROMAN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D6A15C5-4B1E-4B80-9BF6-AF10DDA783DA}"/>
              </a:ext>
            </a:extLst>
          </p:cNvPr>
          <p:cNvSpPr txBox="1"/>
          <p:nvPr/>
        </p:nvSpPr>
        <p:spPr>
          <a:xfrm>
            <a:off x="1617785" y="1430779"/>
            <a:ext cx="9748909" cy="1908215"/>
          </a:xfrm>
          <a:prstGeom prst="rect">
            <a:avLst/>
          </a:prstGeom>
          <a:noFill/>
        </p:spPr>
        <p:txBody>
          <a:bodyPr wrap="square">
            <a:spAutoFit/>
          </a:bodyPr>
          <a:lstStyle/>
          <a:p>
            <a:pPr marL="285750" marR="0" algn="ctr">
              <a:spcBef>
                <a:spcPts val="0"/>
              </a:spcBef>
              <a:spcAft>
                <a:spcPts val="0"/>
              </a:spcAft>
            </a:pP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BE WHOLE UNIVERSITY-2022</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algn="ctr">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Chancellor: Prophetess Bendetta Clark</a:t>
            </a:r>
          </a:p>
          <a:p>
            <a:pPr marL="285750" marR="0" algn="ctr">
              <a:spcBef>
                <a:spcPts val="0"/>
              </a:spcBef>
              <a:spcAft>
                <a:spcPts val="0"/>
              </a:spcAft>
            </a:pPr>
            <a:r>
              <a:rPr lang="en-US" sz="22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a:t>
            </a:r>
            <a:r>
              <a:rPr lang="en-US" sz="2200" b="1" i="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wccuniversity@gmail.com</a:t>
            </a:r>
            <a:r>
              <a:rPr lang="en-US" sz="2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285750" marR="0" algn="ctr">
              <a:spcBef>
                <a:spcPts val="0"/>
              </a:spcBef>
              <a:spcAft>
                <a:spcPts val="0"/>
              </a:spcAft>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a:effectLst/>
                <a:latin typeface="Times New Roman" panose="02020603050405020304" pitchFamily="18" charset="0"/>
                <a:ea typeface="Calibri" panose="020F0502020204030204" pitchFamily="34" charset="0"/>
                <a:cs typeface="Times New Roman" panose="02020603050405020304" pitchFamily="18" charset="0"/>
              </a:rPr>
              <a:t>“Where becoming and being whole is our passion</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200" dirty="0">
                <a:effectLst/>
                <a:latin typeface="Times New Roman" panose="02020603050405020304" pitchFamily="18" charset="0"/>
                <a:ea typeface="Times New Roman" panose="02020603050405020304" pitchFamily="18" charset="0"/>
              </a:rPr>
              <a:t>            Sunday, March 6, 2022 @ 09:30 am</a:t>
            </a:r>
          </a:p>
          <a:p>
            <a:pPr marL="0" marR="0" algn="ctr">
              <a:spcBef>
                <a:spcPts val="0"/>
              </a:spcBef>
              <a:spcAft>
                <a:spcPts val="0"/>
              </a:spcAft>
            </a:pPr>
            <a:endParaRPr lang="en-US" sz="800" dirty="0"/>
          </a:p>
        </p:txBody>
      </p:sp>
    </p:spTree>
    <p:extLst>
      <p:ext uri="{BB962C8B-B14F-4D97-AF65-F5344CB8AC3E}">
        <p14:creationId xmlns:p14="http://schemas.microsoft.com/office/powerpoint/2010/main" val="75948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295F4-D13C-4763-ACD8-D043A1D8A6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99"/>
          <a:stretch/>
        </p:blipFill>
        <p:spPr bwMode="auto">
          <a:xfrm>
            <a:off x="32824" y="42203"/>
            <a:ext cx="12159175" cy="68157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037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E745E0-08BA-4992-B05D-0FD1C0E046F0}"/>
              </a:ext>
            </a:extLst>
          </p:cNvPr>
          <p:cNvSpPr txBox="1"/>
          <p:nvPr/>
        </p:nvSpPr>
        <p:spPr>
          <a:xfrm>
            <a:off x="215705" y="1345809"/>
            <a:ext cx="11807483" cy="4401205"/>
          </a:xfrm>
          <a:prstGeom prst="rect">
            <a:avLst/>
          </a:prstGeom>
          <a:noFill/>
        </p:spPr>
        <p:txBody>
          <a:bodyPr wrap="square">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parallels between the Roman church and ancient Babylon are striking, as we view the pagan state religion. “The mighty Catholic church was little more than the Roman Empire baptized”. ---A.C. Flick,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The Rise of the Medieval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(Putman’s 1909 ed.), pg. 148. Cardinal Newman lists many examples of things admittingly “of pagan origin” which that church introduced “in order to recommend the new religion to the heathen”; some examples, the use of temples and these dedicated to particular saints, ornamented on occasions with branches of trees, incense, lamps, and candles, votive offerings, on recovery from illness, holy water; holy-days and seasons, use of calendars, processions, sacerdotal vestments, turning to the East, and perhaps the ecclesiastical chant.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9489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A58A95-A133-436A-9858-9148FA473B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5" r="-375" b="3911"/>
          <a:stretch/>
        </p:blipFill>
        <p:spPr bwMode="auto">
          <a:xfrm>
            <a:off x="65649" y="1"/>
            <a:ext cx="12196689" cy="6813452"/>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C7739994-0F86-4D73-B68A-45BC28080864}"/>
              </a:ext>
            </a:extLst>
          </p:cNvPr>
          <p:cNvSpPr txBox="1"/>
          <p:nvPr/>
        </p:nvSpPr>
        <p:spPr>
          <a:xfrm>
            <a:off x="5458264" y="3094892"/>
            <a:ext cx="6222609" cy="3016210"/>
          </a:xfrm>
          <a:prstGeom prst="rect">
            <a:avLst/>
          </a:prstGeom>
          <a:noFill/>
        </p:spPr>
        <p:txBody>
          <a:bodyPr wrap="square">
            <a:spAutoFit/>
          </a:bodyPr>
          <a:lstStyle/>
          <a:p>
            <a:pPr marL="0" marR="0">
              <a:spcBef>
                <a:spcPts val="0"/>
              </a:spcBef>
              <a:spcAft>
                <a:spcPts val="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Laws granting, privileges and patronage, and thus enforcing church dogmas, practices, or disciplinary decrees, or suppressing paganism and heresy was the religious legislation that united the church and state. These laws also exempted clergy from military and civil duty (March, 313 AD). Enjoined the civil observance of Sunday, but not as dies Domini [Lord’s Day] but as dies Solis [the Sun’s Day]. State supervision was initiated through ecumenical or general council initially in 325 AD  presided over by Constantine. First topics were Arian controversy and date of Easter.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406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DBC466-89BE-4286-8F50-BDA304889B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ln>
            <a:noFill/>
          </a:ln>
        </p:spPr>
      </p:pic>
      <p:sp>
        <p:nvSpPr>
          <p:cNvPr id="6" name="TextBox 5">
            <a:extLst>
              <a:ext uri="{FF2B5EF4-FFF2-40B4-BE49-F238E27FC236}">
                <a16:creationId xmlns:a16="http://schemas.microsoft.com/office/drawing/2014/main" id="{FC7C724F-E3B0-4635-948C-5E9A1C985271}"/>
              </a:ext>
            </a:extLst>
          </p:cNvPr>
          <p:cNvSpPr txBox="1"/>
          <p:nvPr/>
        </p:nvSpPr>
        <p:spPr>
          <a:xfrm>
            <a:off x="5294143" y="3559127"/>
            <a:ext cx="6382042" cy="2462213"/>
          </a:xfrm>
          <a:prstGeom prst="rect">
            <a:avLst/>
          </a:prstGeom>
          <a:noFill/>
        </p:spPr>
        <p:txBody>
          <a:bodyPr wrap="square">
            <a:spAutoFit/>
          </a:bodyPr>
          <a:lstStyle/>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Ancient Babylonian religion had immoral features, but modern Babylon commits spiritual fornication, polluting the church with false doctrines and pagan practices, and having illicit connection with secular powers to enforce her teachings; and like her ancient namesake, Roman Babylon has made many nations drink wine from her cup.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6001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2BDD7A-79A0-42D3-BF1D-61EE0A2DE9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91" t="11046" r="4055" b="15793"/>
          <a:stretch/>
        </p:blipFill>
        <p:spPr bwMode="auto">
          <a:xfrm>
            <a:off x="6213231" y="32825"/>
            <a:ext cx="5908431" cy="6719667"/>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72A22645-8798-48EE-A95B-C9C9440DDF4C}"/>
              </a:ext>
            </a:extLst>
          </p:cNvPr>
          <p:cNvSpPr txBox="1"/>
          <p:nvPr/>
        </p:nvSpPr>
        <p:spPr>
          <a:xfrm>
            <a:off x="225084" y="815926"/>
            <a:ext cx="5870916" cy="5909310"/>
          </a:xfrm>
          <a:prstGeom prst="rect">
            <a:avLst/>
          </a:prstGeom>
          <a:noFill/>
        </p:spPr>
        <p:txBody>
          <a:bodyPr wrap="square">
            <a:spAutoFit/>
          </a:bodyPr>
          <a:lstStyle/>
          <a:p>
            <a:r>
              <a:rPr lang="en-US" sz="2000" dirty="0">
                <a:effectLst/>
                <a:latin typeface="Times New Roman" panose="02020603050405020304" pitchFamily="18" charset="0"/>
                <a:ea typeface="Calibri" panose="020F0502020204030204" pitchFamily="34" charset="0"/>
              </a:rPr>
              <a:t>                                   </a:t>
            </a:r>
            <a:r>
              <a:rPr lang="en-US" sz="2100" dirty="0">
                <a:effectLst/>
                <a:latin typeface="Times New Roman" panose="02020603050405020304" pitchFamily="18" charset="0"/>
                <a:ea typeface="Calibri" panose="020F0502020204030204" pitchFamily="34" charset="0"/>
              </a:rPr>
              <a:t>Ancient Babylon contributed to the “great and ubiquitous cult” of the virgin mother-goddess (queen of heaven, Jeremiah 7:18, 44:17-19, 25). Babylonian Ishtar is identified by such names as Astarte, Ashtoreth, Artemis (Diana) of the Ephesians (Acts 19:28, 34). The influence of astrological sun worship can be seen in the idea ---if not the mode---of purgatory. The adoption of December 25, the birthday of the invincible Sun, and the Mithraic Sunday, which later became Constantine’s famous Sunday law, served to unite his Christian &amp; pagan subjects in the observance of the venerable day of the Sun. Other pagan survivals of Catholicism, orientation of church buildings and praying toward the East, especially from Isis’s worship; holy water; votive offerings, elevation of sacred objects, the priest’s bell, the decking of images, prayers for the dead, saint cults and relics. </a:t>
            </a:r>
            <a:endParaRPr lang="en-US" sz="2100" dirty="0"/>
          </a:p>
        </p:txBody>
      </p:sp>
    </p:spTree>
    <p:extLst>
      <p:ext uri="{BB962C8B-B14F-4D97-AF65-F5344CB8AC3E}">
        <p14:creationId xmlns:p14="http://schemas.microsoft.com/office/powerpoint/2010/main" val="73442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B1B36F-A27E-43B6-8832-EDE5573AB69C}"/>
              </a:ext>
            </a:extLst>
          </p:cNvPr>
          <p:cNvPicPr>
            <a:picLocks noChangeAspect="1"/>
          </p:cNvPicPr>
          <p:nvPr/>
        </p:nvPicPr>
        <p:blipFill rotWithShape="1">
          <a:blip r:embed="rId2">
            <a:extLst>
              <a:ext uri="{28A0092B-C50C-407E-A947-70E740481C1C}">
                <a14:useLocalDpi xmlns:a14="http://schemas.microsoft.com/office/drawing/2010/main" val="0"/>
              </a:ext>
            </a:extLst>
          </a:blip>
          <a:srcRect l="1505" t="2359" r="1673" b="1852"/>
          <a:stretch/>
        </p:blipFill>
        <p:spPr bwMode="auto">
          <a:xfrm>
            <a:off x="51582" y="-4689"/>
            <a:ext cx="12098215" cy="68134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5100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F708F9-C54A-4F64-9C2B-C8884356D9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45" t="-308" r="-636" b="366"/>
          <a:stretch/>
        </p:blipFill>
        <p:spPr bwMode="auto">
          <a:xfrm>
            <a:off x="37515" y="0"/>
            <a:ext cx="12238892" cy="6858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A8A6DE70-2D92-4AF8-91BE-BD8ED87F4A61}"/>
              </a:ext>
            </a:extLst>
          </p:cNvPr>
          <p:cNvPicPr>
            <a:picLocks noChangeAspect="1"/>
          </p:cNvPicPr>
          <p:nvPr/>
        </p:nvPicPr>
        <p:blipFill rotWithShape="1">
          <a:blip r:embed="rId3">
            <a:extLst>
              <a:ext uri="{28A0092B-C50C-407E-A947-70E740481C1C}">
                <a14:useLocalDpi xmlns:a14="http://schemas.microsoft.com/office/drawing/2010/main" val="0"/>
              </a:ext>
            </a:extLst>
          </a:blip>
          <a:srcRect l="4272" t="16991" r="74229" b="2809"/>
          <a:stretch/>
        </p:blipFill>
        <p:spPr bwMode="auto">
          <a:xfrm>
            <a:off x="6283130" y="3989142"/>
            <a:ext cx="1276350" cy="242887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62B3CE5-9134-4E2E-BC09-37DB8CD14591}"/>
              </a:ext>
            </a:extLst>
          </p:cNvPr>
          <p:cNvPicPr>
            <a:picLocks noChangeAspect="1"/>
          </p:cNvPicPr>
          <p:nvPr/>
        </p:nvPicPr>
        <p:blipFill rotWithShape="1">
          <a:blip r:embed="rId3">
            <a:extLst>
              <a:ext uri="{28A0092B-C50C-407E-A947-70E740481C1C}">
                <a14:useLocalDpi xmlns:a14="http://schemas.microsoft.com/office/drawing/2010/main" val="0"/>
              </a:ext>
            </a:extLst>
          </a:blip>
          <a:srcRect l="43248" t="15480" r="19327"/>
          <a:stretch/>
        </p:blipFill>
        <p:spPr bwMode="auto">
          <a:xfrm>
            <a:off x="7891755" y="3887372"/>
            <a:ext cx="2223135" cy="25306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632534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866</TotalTime>
  <Words>1693</Words>
  <Application>Microsoft Office PowerPoint</Application>
  <PresentationFormat>Widescreen</PresentationFormat>
  <Paragraphs>101</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Gothic</vt:lpstr>
      <vt:lpstr>Georgia</vt:lpstr>
      <vt:lpstr>Segoe UI</vt:lpstr>
      <vt:lpstr>Times New Roman</vt:lpstr>
      <vt:lpstr>Trebuchet MS</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Bendetta Clark</dc:creator>
  <cp:lastModifiedBy>Bendetta Clark</cp:lastModifiedBy>
  <cp:revision>6</cp:revision>
  <dcterms:created xsi:type="dcterms:W3CDTF">2022-03-05T15:25:09Z</dcterms:created>
  <dcterms:modified xsi:type="dcterms:W3CDTF">2022-03-06T13:00:29Z</dcterms:modified>
</cp:coreProperties>
</file>