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6" r:id="rId7"/>
    <p:sldId id="261" r:id="rId8"/>
    <p:sldId id="262" r:id="rId9"/>
    <p:sldId id="263" r:id="rId10"/>
    <p:sldId id="264" r:id="rId11"/>
    <p:sldId id="269" r:id="rId12"/>
    <p:sldId id="265" r:id="rId13"/>
    <p:sldId id="267" r:id="rId14"/>
    <p:sldId id="270" r:id="rId15"/>
    <p:sldId id="271"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3A53E2-CD79-9844-A7D3-F9F62DD65108}" v="19" dt="2022-03-12T14:18:57.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958"/>
  </p:normalViewPr>
  <p:slideViewPr>
    <p:cSldViewPr snapToGrid="0" snapToObjects="1">
      <p:cViewPr varScale="1">
        <p:scale>
          <a:sx n="111" d="100"/>
          <a:sy n="111" d="100"/>
        </p:scale>
        <p:origin x="6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3/13/22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3/13/22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about:blank"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image" Target="../media/image8.jpg"/><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about:blank"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image" Target="../media/image10.jpg"/><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64A3-6F39-424F-B4BA-6BAFCB17DC49}"/>
              </a:ext>
            </a:extLst>
          </p:cNvPr>
          <p:cNvSpPr>
            <a:spLocks noGrp="1"/>
          </p:cNvSpPr>
          <p:nvPr>
            <p:ph type="ctrTitle"/>
          </p:nvPr>
        </p:nvSpPr>
        <p:spPr/>
        <p:txBody>
          <a:bodyPr/>
          <a:lstStyle/>
          <a:p>
            <a:r>
              <a:rPr lang="en-US" dirty="0"/>
              <a:t>ROMAN CATHOLICISM</a:t>
            </a:r>
          </a:p>
        </p:txBody>
      </p:sp>
      <p:sp>
        <p:nvSpPr>
          <p:cNvPr id="3" name="Subtitle 2">
            <a:extLst>
              <a:ext uri="{FF2B5EF4-FFF2-40B4-BE49-F238E27FC236}">
                <a16:creationId xmlns:a16="http://schemas.microsoft.com/office/drawing/2014/main" id="{F5F2D849-58B0-6745-8815-90FC72C525D7}"/>
              </a:ext>
            </a:extLst>
          </p:cNvPr>
          <p:cNvSpPr>
            <a:spLocks noGrp="1"/>
          </p:cNvSpPr>
          <p:nvPr>
            <p:ph type="subTitle" idx="1"/>
          </p:nvPr>
        </p:nvSpPr>
        <p:spPr/>
        <p:txBody>
          <a:bodyPr/>
          <a:lstStyle/>
          <a:p>
            <a:r>
              <a:rPr lang="en-US" dirty="0"/>
              <a:t>PART 2- MIN </a:t>
            </a:r>
            <a:r>
              <a:rPr lang="en-US" dirty="0" err="1"/>
              <a:t>tOYA</a:t>
            </a:r>
            <a:endParaRPr lang="en-US" dirty="0"/>
          </a:p>
        </p:txBody>
      </p:sp>
    </p:spTree>
    <p:extLst>
      <p:ext uri="{BB962C8B-B14F-4D97-AF65-F5344CB8AC3E}">
        <p14:creationId xmlns:p14="http://schemas.microsoft.com/office/powerpoint/2010/main" val="1758193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A65E-E7B9-0C46-8DC4-7C3E3A80D2AF}"/>
              </a:ext>
            </a:extLst>
          </p:cNvPr>
          <p:cNvSpPr>
            <a:spLocks noGrp="1"/>
          </p:cNvSpPr>
          <p:nvPr>
            <p:ph type="title"/>
          </p:nvPr>
        </p:nvSpPr>
        <p:spPr>
          <a:xfrm>
            <a:off x="685801" y="685800"/>
            <a:ext cx="6398496" cy="1151965"/>
          </a:xfrm>
        </p:spPr>
        <p:txBody>
          <a:bodyPr vert="horz" lIns="91440" tIns="45720" rIns="91440" bIns="45720" rtlCol="0">
            <a:normAutofit/>
          </a:bodyPr>
          <a:lstStyle/>
          <a:p>
            <a:r>
              <a:rPr lang="en-US" sz="3800"/>
              <a:t>WHY IS JESUS STILL ON THE CROSS IN THE CATHOLIC CHURCH</a:t>
            </a:r>
          </a:p>
        </p:txBody>
      </p:sp>
      <p:sp>
        <p:nvSpPr>
          <p:cNvPr id="37" name="Content Placeholder 36">
            <a:extLst>
              <a:ext uri="{FF2B5EF4-FFF2-40B4-BE49-F238E27FC236}">
                <a16:creationId xmlns:a16="http://schemas.microsoft.com/office/drawing/2014/main" id="{BFCECD55-D9EC-95CC-C335-15DA35F888EE}"/>
              </a:ext>
            </a:extLst>
          </p:cNvPr>
          <p:cNvSpPr>
            <a:spLocks noGrp="1"/>
          </p:cNvSpPr>
          <p:nvPr>
            <p:ph sz="quarter" idx="13"/>
          </p:nvPr>
        </p:nvSpPr>
        <p:spPr>
          <a:xfrm>
            <a:off x="685800" y="2063397"/>
            <a:ext cx="6397157" cy="3237468"/>
          </a:xfrm>
        </p:spPr>
        <p:txBody>
          <a:bodyPr>
            <a:normAutofit/>
          </a:bodyPr>
          <a:lstStyle/>
          <a:p>
            <a:r>
              <a:rPr lang="en-US" dirty="0"/>
              <a:t>CRUCIFIX VS THE CROSS- </a:t>
            </a:r>
            <a:r>
              <a:rPr lang="en-US" dirty="0" err="1"/>
              <a:t>tHE</a:t>
            </a:r>
            <a:r>
              <a:rPr lang="en-US" dirty="0"/>
              <a:t> CRUICIFIX MAGNIFIES HIS SUFFERING WHILE THE CROSS EXEMPLIFIES THE RESSURECTION . Its simply not an accurate real time </a:t>
            </a:r>
            <a:r>
              <a:rPr lang="en-US" dirty="0" err="1"/>
              <a:t>portrayl</a:t>
            </a:r>
            <a:r>
              <a:rPr lang="en-US" dirty="0"/>
              <a:t> of Christ.</a:t>
            </a:r>
          </a:p>
          <a:p>
            <a:r>
              <a:rPr lang="en-US" dirty="0"/>
              <a:t>WITH ALL POWER IN HIS HANDS- the empty cross</a:t>
            </a:r>
          </a:p>
          <a:p>
            <a:r>
              <a:rPr lang="en-US" dirty="0"/>
              <a:t>Refer to Matthew 28</a:t>
            </a:r>
          </a:p>
        </p:txBody>
      </p:sp>
      <p:pic>
        <p:nvPicPr>
          <p:cNvPr id="5" name="Content Placeholder 4" descr="A picture containing text&#10;&#10;Description automatically generated">
            <a:extLst>
              <a:ext uri="{FF2B5EF4-FFF2-40B4-BE49-F238E27FC236}">
                <a16:creationId xmlns:a16="http://schemas.microsoft.com/office/drawing/2014/main" id="{4C40CC23-F8A1-F344-B6F0-4DCD40730C2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12188"/>
          <a:stretch/>
        </p:blipFill>
        <p:spPr>
          <a:xfrm>
            <a:off x="7568124" y="10"/>
            <a:ext cx="3836475" cy="2526610"/>
          </a:xfrm>
          <a:prstGeom prst="rect">
            <a:avLst/>
          </a:prstGeom>
          <a:ln w="57150" cmpd="thinThick">
            <a:solidFill>
              <a:schemeClr val="bg1">
                <a:lumMod val="50000"/>
              </a:schemeClr>
            </a:solidFill>
            <a:miter lim="800000"/>
          </a:ln>
        </p:spPr>
      </p:pic>
      <p:pic>
        <p:nvPicPr>
          <p:cNvPr id="12" name="Picture 11" descr="A picture containing outdoor, sunset, sky, water&#10;&#10;Description automatically generated">
            <a:extLst>
              <a:ext uri="{FF2B5EF4-FFF2-40B4-BE49-F238E27FC236}">
                <a16:creationId xmlns:a16="http://schemas.microsoft.com/office/drawing/2014/main" id="{271C427F-FFAE-8047-9753-D0FEFD744603}"/>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1574" r="13640" b="-4"/>
          <a:stretch/>
        </p:blipFill>
        <p:spPr>
          <a:xfrm>
            <a:off x="7568124" y="2774242"/>
            <a:ext cx="3836475" cy="2526622"/>
          </a:xfrm>
          <a:prstGeom prst="rect">
            <a:avLst/>
          </a:prstGeom>
          <a:ln w="57150" cmpd="thinThick">
            <a:solidFill>
              <a:schemeClr val="bg1">
                <a:lumMod val="50000"/>
              </a:schemeClr>
            </a:solidFill>
            <a:miter lim="800000"/>
          </a:ln>
        </p:spPr>
      </p:pic>
      <p:sp>
        <p:nvSpPr>
          <p:cNvPr id="6" name="TextBox 5">
            <a:extLst>
              <a:ext uri="{FF2B5EF4-FFF2-40B4-BE49-F238E27FC236}">
                <a16:creationId xmlns:a16="http://schemas.microsoft.com/office/drawing/2014/main" id="{88C2936E-9C60-1B42-A9CB-4356ECABEA47}"/>
              </a:ext>
            </a:extLst>
          </p:cNvPr>
          <p:cNvSpPr txBox="1"/>
          <p:nvPr/>
        </p:nvSpPr>
        <p:spPr>
          <a:xfrm>
            <a:off x="8999773" y="2326565"/>
            <a:ext cx="240482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korrafarron.deviantart.com/art/Jesus-on-the-Cross-38325290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3283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3709-8090-AE43-8490-073AF5EC0557}"/>
              </a:ext>
            </a:extLst>
          </p:cNvPr>
          <p:cNvSpPr>
            <a:spLocks noGrp="1"/>
          </p:cNvSpPr>
          <p:nvPr>
            <p:ph type="title"/>
          </p:nvPr>
        </p:nvSpPr>
        <p:spPr>
          <a:xfrm>
            <a:off x="685801" y="385764"/>
            <a:ext cx="10396882" cy="1452002"/>
          </a:xfrm>
        </p:spPr>
        <p:txBody>
          <a:bodyPr/>
          <a:lstStyle/>
          <a:p>
            <a:r>
              <a:rPr lang="en-US" dirty="0"/>
              <a:t>MASS</a:t>
            </a:r>
          </a:p>
        </p:txBody>
      </p:sp>
      <p:sp>
        <p:nvSpPr>
          <p:cNvPr id="3" name="Content Placeholder 2">
            <a:extLst>
              <a:ext uri="{FF2B5EF4-FFF2-40B4-BE49-F238E27FC236}">
                <a16:creationId xmlns:a16="http://schemas.microsoft.com/office/drawing/2014/main" id="{D917CEE9-1BFD-3A42-9BD9-E98B5942432D}"/>
              </a:ext>
            </a:extLst>
          </p:cNvPr>
          <p:cNvSpPr>
            <a:spLocks noGrp="1"/>
          </p:cNvSpPr>
          <p:nvPr>
            <p:ph sz="quarter" idx="13"/>
          </p:nvPr>
        </p:nvSpPr>
        <p:spPr>
          <a:xfrm>
            <a:off x="685800" y="1443038"/>
            <a:ext cx="10394707" cy="3931547"/>
          </a:xfrm>
        </p:spPr>
        <p:txBody>
          <a:bodyPr>
            <a:normAutofit fontScale="92500" lnSpcReduction="20000"/>
          </a:bodyPr>
          <a:lstStyle/>
          <a:p>
            <a:r>
              <a:rPr lang="en-US" dirty="0"/>
              <a:t>Mass (religion ) the ritual of chants, readings, prayers, and other ceremonies used in the celebration of the EUCHARIST IN ROMAN </a:t>
            </a:r>
            <a:r>
              <a:rPr lang="en-US" dirty="0" err="1"/>
              <a:t>CATHolic</a:t>
            </a:r>
            <a:r>
              <a:rPr lang="en-US" dirty="0"/>
              <a:t> church</a:t>
            </a:r>
          </a:p>
          <a:p>
            <a:r>
              <a:rPr lang="en-US" dirty="0"/>
              <a:t>Eucharist – we learned last week is a sacrament but Catholics believe it turns into his blood and body- we know it is symbolic but taken with honorably.</a:t>
            </a:r>
          </a:p>
          <a:p>
            <a:r>
              <a:rPr lang="en-US" dirty="0"/>
              <a:t>Matthew 6 Prayer</a:t>
            </a:r>
            <a:r>
              <a:rPr lang="en-US" b="1" baseline="30000" dirty="0"/>
              <a:t>5 </a:t>
            </a:r>
            <a:r>
              <a:rPr lang="en-US" dirty="0"/>
              <a:t>“And when you pray, do not be like the hypocrites, for they love to pray standing in the synagogues and on the street corners to be seen by others. Truly I tell you, they have received their reward in full. </a:t>
            </a:r>
            <a:r>
              <a:rPr lang="en-US" b="1" baseline="30000" dirty="0"/>
              <a:t>6 </a:t>
            </a:r>
            <a:r>
              <a:rPr lang="en-US" dirty="0"/>
              <a:t>But when you pray, go into your room, close the door and pray to your Father, who is unseen. Then your Father, who sees what is done in secret, will reward you. </a:t>
            </a:r>
            <a:r>
              <a:rPr lang="en-US" b="1" baseline="30000" dirty="0"/>
              <a:t>7 </a:t>
            </a:r>
            <a:r>
              <a:rPr lang="en-US" dirty="0"/>
              <a:t>And when you pray, do not keep on babbling like pagans, for they think they will be heard because of their many words. </a:t>
            </a:r>
            <a:r>
              <a:rPr lang="en-US" b="1" baseline="30000" dirty="0"/>
              <a:t>8 </a:t>
            </a:r>
            <a:r>
              <a:rPr lang="en-US" dirty="0"/>
              <a:t>Do not be like them, for your Father knows what you need before you ask him.</a:t>
            </a:r>
            <a:br>
              <a:rPr lang="en-US" dirty="0"/>
            </a:br>
            <a:endParaRPr lang="en-US" dirty="0"/>
          </a:p>
          <a:p>
            <a:endParaRPr lang="en-US" dirty="0"/>
          </a:p>
        </p:txBody>
      </p:sp>
    </p:spTree>
    <p:extLst>
      <p:ext uri="{BB962C8B-B14F-4D97-AF65-F5344CB8AC3E}">
        <p14:creationId xmlns:p14="http://schemas.microsoft.com/office/powerpoint/2010/main" val="377043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BF0D-FF77-9D46-9225-D46B4EE4928C}"/>
              </a:ext>
            </a:extLst>
          </p:cNvPr>
          <p:cNvSpPr>
            <a:spLocks noGrp="1"/>
          </p:cNvSpPr>
          <p:nvPr>
            <p:ph type="title"/>
          </p:nvPr>
        </p:nvSpPr>
        <p:spPr>
          <a:xfrm>
            <a:off x="685801" y="685800"/>
            <a:ext cx="6398496" cy="1151965"/>
          </a:xfrm>
        </p:spPr>
        <p:txBody>
          <a:bodyPr>
            <a:normAutofit/>
          </a:bodyPr>
          <a:lstStyle/>
          <a:p>
            <a:r>
              <a:rPr lang="en-US" dirty="0"/>
              <a:t>Catholic churches</a:t>
            </a:r>
          </a:p>
        </p:txBody>
      </p:sp>
      <p:sp>
        <p:nvSpPr>
          <p:cNvPr id="15" name="Content Placeholder 14">
            <a:extLst>
              <a:ext uri="{FF2B5EF4-FFF2-40B4-BE49-F238E27FC236}">
                <a16:creationId xmlns:a16="http://schemas.microsoft.com/office/drawing/2014/main" id="{F0D4DFBB-6232-7CA3-7226-D299F85C47D0}"/>
              </a:ext>
            </a:extLst>
          </p:cNvPr>
          <p:cNvSpPr>
            <a:spLocks noGrp="1"/>
          </p:cNvSpPr>
          <p:nvPr>
            <p:ph sz="quarter" idx="13"/>
          </p:nvPr>
        </p:nvSpPr>
        <p:spPr>
          <a:xfrm>
            <a:off x="685800" y="2063397"/>
            <a:ext cx="6397157" cy="3237468"/>
          </a:xfrm>
        </p:spPr>
        <p:txBody>
          <a:bodyPr>
            <a:normAutofit/>
          </a:bodyPr>
          <a:lstStyle/>
          <a:p>
            <a:r>
              <a:rPr lang="en-US" dirty="0"/>
              <a:t>Are very </a:t>
            </a:r>
            <a:r>
              <a:rPr lang="en-US" dirty="0" err="1"/>
              <a:t>oranate</a:t>
            </a:r>
            <a:r>
              <a:rPr lang="en-US" dirty="0"/>
              <a:t> and filled with statues, crucifixes, kneeling pews, pictures of saints, stain glass, holy water, confessional boxes.</a:t>
            </a:r>
          </a:p>
          <a:p>
            <a:r>
              <a:rPr lang="en-US" dirty="0"/>
              <a:t>Very ritualistic and life less</a:t>
            </a:r>
          </a:p>
          <a:p>
            <a:r>
              <a:rPr lang="en-US" dirty="0"/>
              <a:t>I have heard of spirit filled catholic churches-father </a:t>
            </a:r>
            <a:r>
              <a:rPr lang="en-US" dirty="0" err="1"/>
              <a:t>pfleger</a:t>
            </a:r>
            <a:r>
              <a:rPr lang="en-US" dirty="0"/>
              <a:t> at </a:t>
            </a:r>
            <a:r>
              <a:rPr lang="en-US" dirty="0" err="1"/>
              <a:t>st.sabina</a:t>
            </a:r>
            <a:r>
              <a:rPr lang="en-US" dirty="0"/>
              <a:t> but it is filled with controversy and popular media attention.</a:t>
            </a:r>
          </a:p>
        </p:txBody>
      </p:sp>
      <p:pic>
        <p:nvPicPr>
          <p:cNvPr id="5" name="Content Placeholder 4" descr="A person sitting in a church&#10;&#10;Description automatically generated with medium confidence">
            <a:extLst>
              <a:ext uri="{FF2B5EF4-FFF2-40B4-BE49-F238E27FC236}">
                <a16:creationId xmlns:a16="http://schemas.microsoft.com/office/drawing/2014/main" id="{0714FF8B-0DFB-7047-883D-8B4EDC9B7C9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4592" r="2" b="31331"/>
          <a:stretch/>
        </p:blipFill>
        <p:spPr>
          <a:xfrm>
            <a:off x="7568124" y="10"/>
            <a:ext cx="3836475" cy="2526610"/>
          </a:xfrm>
          <a:prstGeom prst="rect">
            <a:avLst/>
          </a:prstGeom>
          <a:ln w="57150" cmpd="thinThick">
            <a:solidFill>
              <a:schemeClr val="bg1">
                <a:lumMod val="50000"/>
              </a:schemeClr>
            </a:solidFill>
            <a:miter lim="800000"/>
          </a:ln>
        </p:spPr>
      </p:pic>
      <p:pic>
        <p:nvPicPr>
          <p:cNvPr id="11" name="Picture 10" descr="A person standing at a podium in a church&#10;&#10;Description automatically generated with low confidence">
            <a:extLst>
              <a:ext uri="{FF2B5EF4-FFF2-40B4-BE49-F238E27FC236}">
                <a16:creationId xmlns:a16="http://schemas.microsoft.com/office/drawing/2014/main" id="{F8A2C5BD-BFAF-E54E-B76B-C68B39104BE5}"/>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2" b="964"/>
          <a:stretch/>
        </p:blipFill>
        <p:spPr>
          <a:xfrm>
            <a:off x="7568124" y="2774242"/>
            <a:ext cx="3836475" cy="2526622"/>
          </a:xfrm>
          <a:prstGeom prst="rect">
            <a:avLst/>
          </a:prstGeom>
          <a:ln w="57150" cmpd="thinThick">
            <a:solidFill>
              <a:schemeClr val="bg1">
                <a:lumMod val="50000"/>
              </a:schemeClr>
            </a:solidFill>
            <a:miter lim="800000"/>
          </a:ln>
        </p:spPr>
      </p:pic>
      <p:sp>
        <p:nvSpPr>
          <p:cNvPr id="6" name="TextBox 5">
            <a:extLst>
              <a:ext uri="{FF2B5EF4-FFF2-40B4-BE49-F238E27FC236}">
                <a16:creationId xmlns:a16="http://schemas.microsoft.com/office/drawing/2014/main" id="{4E853FC1-E19A-BC4F-914A-7AE26FEF5B12}"/>
              </a:ext>
            </a:extLst>
          </p:cNvPr>
          <p:cNvSpPr txBox="1"/>
          <p:nvPr/>
        </p:nvSpPr>
        <p:spPr>
          <a:xfrm>
            <a:off x="9129617" y="2326565"/>
            <a:ext cx="227498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Catholic_Church">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64626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0FC9-2569-874A-BAC0-A766C2871BC7}"/>
              </a:ext>
            </a:extLst>
          </p:cNvPr>
          <p:cNvSpPr>
            <a:spLocks noGrp="1"/>
          </p:cNvSpPr>
          <p:nvPr>
            <p:ph type="title"/>
          </p:nvPr>
        </p:nvSpPr>
        <p:spPr/>
        <p:txBody>
          <a:bodyPr/>
          <a:lstStyle/>
          <a:p>
            <a:r>
              <a:rPr lang="en-US" dirty="0"/>
              <a:t>RELIGIOUS VS RELATIONSHIP</a:t>
            </a:r>
          </a:p>
        </p:txBody>
      </p:sp>
      <p:sp>
        <p:nvSpPr>
          <p:cNvPr id="3" name="Content Placeholder 2">
            <a:extLst>
              <a:ext uri="{FF2B5EF4-FFF2-40B4-BE49-F238E27FC236}">
                <a16:creationId xmlns:a16="http://schemas.microsoft.com/office/drawing/2014/main" id="{90867F10-ADD0-8B45-8AB2-E7B8D1BC6B55}"/>
              </a:ext>
            </a:extLst>
          </p:cNvPr>
          <p:cNvSpPr>
            <a:spLocks noGrp="1"/>
          </p:cNvSpPr>
          <p:nvPr>
            <p:ph sz="quarter" idx="13"/>
          </p:nvPr>
        </p:nvSpPr>
        <p:spPr/>
        <p:txBody>
          <a:bodyPr/>
          <a:lstStyle/>
          <a:p>
            <a:r>
              <a:rPr lang="en-US" dirty="0"/>
              <a:t>God wants an</a:t>
            </a:r>
            <a:r>
              <a:rPr lang="en-US" b="1" dirty="0"/>
              <a:t> eternal relationship with us as His children</a:t>
            </a:r>
            <a:r>
              <a:rPr lang="en-US" dirty="0"/>
              <a:t>. Paul tells us that "God our Savior... desires all men to be saved and to come to the knowledge of the truth" (1 Timothy 2:3-4). God has planned a way to make this relationship available to every human being according to His timetable.</a:t>
            </a:r>
          </a:p>
          <a:p>
            <a:r>
              <a:rPr lang="en-US" dirty="0"/>
              <a:t>1 John 4:19 19 We love because he first loved us .</a:t>
            </a:r>
          </a:p>
          <a:p>
            <a:endParaRPr lang="en-US" dirty="0"/>
          </a:p>
        </p:txBody>
      </p:sp>
    </p:spTree>
    <p:extLst>
      <p:ext uri="{BB962C8B-B14F-4D97-AF65-F5344CB8AC3E}">
        <p14:creationId xmlns:p14="http://schemas.microsoft.com/office/powerpoint/2010/main" val="290106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0F33-F3FE-714F-966B-8E8AEC6AF77B}"/>
              </a:ext>
            </a:extLst>
          </p:cNvPr>
          <p:cNvSpPr>
            <a:spLocks noGrp="1"/>
          </p:cNvSpPr>
          <p:nvPr>
            <p:ph type="title"/>
          </p:nvPr>
        </p:nvSpPr>
        <p:spPr/>
        <p:txBody>
          <a:bodyPr/>
          <a:lstStyle/>
          <a:p>
            <a:r>
              <a:rPr lang="en-US" dirty="0"/>
              <a:t>Relationship with the Lord</a:t>
            </a:r>
          </a:p>
        </p:txBody>
      </p:sp>
      <p:sp>
        <p:nvSpPr>
          <p:cNvPr id="3" name="Content Placeholder 2">
            <a:extLst>
              <a:ext uri="{FF2B5EF4-FFF2-40B4-BE49-F238E27FC236}">
                <a16:creationId xmlns:a16="http://schemas.microsoft.com/office/drawing/2014/main" id="{77F18C1A-56D4-1547-BE2A-AD85C580E01D}"/>
              </a:ext>
            </a:extLst>
          </p:cNvPr>
          <p:cNvSpPr>
            <a:spLocks noGrp="1"/>
          </p:cNvSpPr>
          <p:nvPr>
            <p:ph sz="quarter" idx="13"/>
          </p:nvPr>
        </p:nvSpPr>
        <p:spPr/>
        <p:txBody>
          <a:bodyPr/>
          <a:lstStyle/>
          <a:p>
            <a:pPr fontAlgn="base"/>
            <a:r>
              <a:rPr lang="en-US" b="1" dirty="0"/>
              <a:t>1</a:t>
            </a:r>
          </a:p>
          <a:p>
            <a:pPr fontAlgn="base"/>
            <a:r>
              <a:rPr lang="en-US" b="1" dirty="0">
                <a:hlinkClick r:id="rId2" tooltip="Read the Bible"/>
              </a:rPr>
              <a:t>Read and study the Bible</a:t>
            </a:r>
            <a:r>
              <a:rPr lang="en-US" b="1" dirty="0"/>
              <a:t> as a personal books and letters, all from God to you.</a:t>
            </a:r>
            <a:r>
              <a:rPr lang="en-US" baseline="30000" dirty="0">
                <a:hlinkClick r:id="rId3"/>
              </a:rPr>
              <a:t>[1]</a:t>
            </a:r>
            <a:r>
              <a:rPr lang="en-US" dirty="0"/>
              <a:t> To get to know God, you must first listen to what He has to say. Start from the beginning with the book of Genesis and gradually read your way through the end of the book of Revelations. Alternatively, you might start with the book of John to gain understanding of the story of Christ, and how he provided for your life in God. He finished the Plan of Salvation so that no one should be lost or alone, but that all should walk in new life in Christ.</a:t>
            </a:r>
          </a:p>
          <a:p>
            <a:endParaRPr lang="en-US" dirty="0"/>
          </a:p>
        </p:txBody>
      </p:sp>
    </p:spTree>
    <p:extLst>
      <p:ext uri="{BB962C8B-B14F-4D97-AF65-F5344CB8AC3E}">
        <p14:creationId xmlns:p14="http://schemas.microsoft.com/office/powerpoint/2010/main" val="1969720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B0147-FCAE-614D-8AAF-8B60806E1051}"/>
              </a:ext>
            </a:extLst>
          </p:cNvPr>
          <p:cNvSpPr>
            <a:spLocks noGrp="1"/>
          </p:cNvSpPr>
          <p:nvPr>
            <p:ph type="title"/>
          </p:nvPr>
        </p:nvSpPr>
        <p:spPr/>
        <p:txBody>
          <a:bodyPr/>
          <a:lstStyle/>
          <a:p>
            <a:r>
              <a:rPr lang="en-US" dirty="0"/>
              <a:t>Religion or religious </a:t>
            </a:r>
          </a:p>
        </p:txBody>
      </p:sp>
      <p:sp>
        <p:nvSpPr>
          <p:cNvPr id="3" name="Content Placeholder 2">
            <a:extLst>
              <a:ext uri="{FF2B5EF4-FFF2-40B4-BE49-F238E27FC236}">
                <a16:creationId xmlns:a16="http://schemas.microsoft.com/office/drawing/2014/main" id="{1DD6C6E4-2804-3449-9A4A-693442A7B7D2}"/>
              </a:ext>
            </a:extLst>
          </p:cNvPr>
          <p:cNvSpPr>
            <a:spLocks noGrp="1"/>
          </p:cNvSpPr>
          <p:nvPr>
            <p:ph sz="quarter" idx="13"/>
          </p:nvPr>
        </p:nvSpPr>
        <p:spPr/>
        <p:txBody>
          <a:bodyPr/>
          <a:lstStyle/>
          <a:p>
            <a:r>
              <a:rPr lang="en-US" dirty="0"/>
              <a:t>What is meant by being religious?</a:t>
            </a:r>
          </a:p>
          <a:p>
            <a:r>
              <a:rPr lang="en-US" dirty="0"/>
              <a:t>1 : </a:t>
            </a:r>
            <a:r>
              <a:rPr lang="en-US" b="1" dirty="0"/>
              <a:t>believing in God or gods and following the practices of a religion</a:t>
            </a:r>
            <a:r>
              <a:rPr lang="en-US" dirty="0"/>
              <a:t> a religious person. 2 : of or relating to religion religious books. </a:t>
            </a:r>
            <a:r>
              <a:rPr lang="en-US"/>
              <a:t>3 : very devoted and faithful She's religious about wearing a seat belt.</a:t>
            </a:r>
          </a:p>
          <a:p>
            <a:endParaRPr lang="en-US"/>
          </a:p>
        </p:txBody>
      </p:sp>
    </p:spTree>
    <p:extLst>
      <p:ext uri="{BB962C8B-B14F-4D97-AF65-F5344CB8AC3E}">
        <p14:creationId xmlns:p14="http://schemas.microsoft.com/office/powerpoint/2010/main" val="2147365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01F4-1E72-294F-A393-30764760D328}"/>
              </a:ext>
            </a:extLst>
          </p:cNvPr>
          <p:cNvSpPr>
            <a:spLocks noGrp="1"/>
          </p:cNvSpPr>
          <p:nvPr>
            <p:ph type="title"/>
          </p:nvPr>
        </p:nvSpPr>
        <p:spPr>
          <a:xfrm>
            <a:off x="8009812" y="685800"/>
            <a:ext cx="3072869" cy="1151965"/>
          </a:xfrm>
        </p:spPr>
        <p:txBody>
          <a:bodyPr vert="horz" lIns="91440" tIns="45720" rIns="91440" bIns="45720" rtlCol="0" anchor="ctr">
            <a:normAutofit/>
          </a:bodyPr>
          <a:lstStyle/>
          <a:p>
            <a:r>
              <a:rPr lang="en-US" sz="3700"/>
              <a:t>CRYING STATUES</a:t>
            </a:r>
          </a:p>
        </p:txBody>
      </p:sp>
      <p:sp>
        <p:nvSpPr>
          <p:cNvPr id="37" name="Rectangle 36">
            <a:extLst>
              <a:ext uri="{FF2B5EF4-FFF2-40B4-BE49-F238E27FC236}">
                <a16:creationId xmlns:a16="http://schemas.microsoft.com/office/drawing/2014/main" id="{40EBDF3C-61A6-450C-8532-9276D9A1E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person's face&#10;&#10;Description automatically generated with medium confidence">
            <a:extLst>
              <a:ext uri="{FF2B5EF4-FFF2-40B4-BE49-F238E27FC236}">
                <a16:creationId xmlns:a16="http://schemas.microsoft.com/office/drawing/2014/main" id="{35FBF0E0-9F80-7D43-B3E7-B2ECB5F59690}"/>
              </a:ext>
            </a:extLst>
          </p:cNvPr>
          <p:cNvPicPr>
            <a:picLocks noGrp="1" noChangeAspect="1"/>
          </p:cNvPicPr>
          <p:nvPr>
            <p:ph sz="quarter" idx="13"/>
          </p:nvPr>
        </p:nvPicPr>
        <p:blipFill rotWithShape="1">
          <a:blip r:embed="rId3">
            <a:extLst>
              <a:ext uri="{837473B0-CC2E-450A-ABE3-18F120FF3D39}">
                <a1611:picAttrSrcUrl xmlns:a1611="http://schemas.microsoft.com/office/drawing/2016/11/main" r:id="rId4"/>
              </a:ext>
            </a:extLst>
          </a:blip>
          <a:srcRect l="13725" r="11098" b="-1"/>
          <a:stretch/>
        </p:blipFill>
        <p:spPr>
          <a:xfrm>
            <a:off x="1653503" y="689358"/>
            <a:ext cx="4752305" cy="4219634"/>
          </a:xfrm>
          <a:prstGeom prst="rect">
            <a:avLst/>
          </a:prstGeom>
        </p:spPr>
      </p:pic>
      <p:sp>
        <p:nvSpPr>
          <p:cNvPr id="7" name="TextBox 6">
            <a:extLst>
              <a:ext uri="{FF2B5EF4-FFF2-40B4-BE49-F238E27FC236}">
                <a16:creationId xmlns:a16="http://schemas.microsoft.com/office/drawing/2014/main" id="{B47DF82C-F724-A94B-9DA2-3402E13BFFE1}"/>
              </a:ext>
            </a:extLst>
          </p:cNvPr>
          <p:cNvSpPr txBox="1"/>
          <p:nvPr/>
        </p:nvSpPr>
        <p:spPr>
          <a:xfrm>
            <a:off x="8006592" y="2071048"/>
            <a:ext cx="3076090" cy="3072290"/>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60000"/>
              <a:buFont typeface="Arial" panose="020B0604020202020204" pitchFamily="34" charset="0"/>
              <a:buChar char="•"/>
            </a:pPr>
            <a:r>
              <a:rPr lang="en-US" b="1" cap="all" dirty="0"/>
              <a:t>16 </a:t>
            </a:r>
            <a:r>
              <a:rPr lang="en-US" cap="all" dirty="0"/>
              <a:t>Be careful, or you will be enticed to turn away and worship other gods and bow down to them.</a:t>
            </a:r>
          </a:p>
        </p:txBody>
      </p:sp>
    </p:spTree>
    <p:extLst>
      <p:ext uri="{BB962C8B-B14F-4D97-AF65-F5344CB8AC3E}">
        <p14:creationId xmlns:p14="http://schemas.microsoft.com/office/powerpoint/2010/main" val="300569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0C77-338F-384E-8D62-8C325E6A141C}"/>
              </a:ext>
            </a:extLst>
          </p:cNvPr>
          <p:cNvSpPr>
            <a:spLocks noGrp="1"/>
          </p:cNvSpPr>
          <p:nvPr>
            <p:ph type="title"/>
          </p:nvPr>
        </p:nvSpPr>
        <p:spPr/>
        <p:txBody>
          <a:bodyPr/>
          <a:lstStyle/>
          <a:p>
            <a:r>
              <a:rPr lang="en-US" dirty="0"/>
              <a:t>QUICK OVERVIEW</a:t>
            </a:r>
          </a:p>
        </p:txBody>
      </p:sp>
      <p:sp>
        <p:nvSpPr>
          <p:cNvPr id="3" name="Content Placeholder 2">
            <a:extLst>
              <a:ext uri="{FF2B5EF4-FFF2-40B4-BE49-F238E27FC236}">
                <a16:creationId xmlns:a16="http://schemas.microsoft.com/office/drawing/2014/main" id="{BB2E4FC7-7EB9-8B4B-926B-8C705C0888BA}"/>
              </a:ext>
            </a:extLst>
          </p:cNvPr>
          <p:cNvSpPr>
            <a:spLocks noGrp="1"/>
          </p:cNvSpPr>
          <p:nvPr>
            <p:ph sz="quarter" idx="13"/>
          </p:nvPr>
        </p:nvSpPr>
        <p:spPr/>
        <p:txBody>
          <a:bodyPr/>
          <a:lstStyle/>
          <a:p>
            <a:r>
              <a:rPr lang="en-US" dirty="0"/>
              <a:t>Last week we learned about the history and beginnings of roman Catholicism</a:t>
            </a:r>
          </a:p>
          <a:p>
            <a:r>
              <a:rPr lang="en-US" dirty="0"/>
              <a:t>Constantine the great</a:t>
            </a:r>
          </a:p>
          <a:p>
            <a:r>
              <a:rPr lang="en-US" dirty="0"/>
              <a:t>Errors of the pope</a:t>
            </a:r>
          </a:p>
          <a:p>
            <a:r>
              <a:rPr lang="en-US" dirty="0"/>
              <a:t>Worship of </a:t>
            </a:r>
            <a:r>
              <a:rPr lang="en-US" dirty="0" err="1"/>
              <a:t>mary</a:t>
            </a:r>
            <a:endParaRPr lang="en-US" dirty="0"/>
          </a:p>
          <a:p>
            <a:r>
              <a:rPr lang="en-US" dirty="0"/>
              <a:t>Major differences between protestant (Christians ) and </a:t>
            </a:r>
            <a:r>
              <a:rPr lang="en-US" dirty="0" err="1"/>
              <a:t>catholics</a:t>
            </a:r>
            <a:endParaRPr lang="en-US" dirty="0"/>
          </a:p>
        </p:txBody>
      </p:sp>
    </p:spTree>
    <p:extLst>
      <p:ext uri="{BB962C8B-B14F-4D97-AF65-F5344CB8AC3E}">
        <p14:creationId xmlns:p14="http://schemas.microsoft.com/office/powerpoint/2010/main" val="195208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127A-E001-1E44-B4FC-79F04EFCB468}"/>
              </a:ext>
            </a:extLst>
          </p:cNvPr>
          <p:cNvSpPr>
            <a:spLocks noGrp="1"/>
          </p:cNvSpPr>
          <p:nvPr>
            <p:ph type="title"/>
          </p:nvPr>
        </p:nvSpPr>
        <p:spPr/>
        <p:txBody>
          <a:bodyPr/>
          <a:lstStyle/>
          <a:p>
            <a:r>
              <a:rPr lang="en-US" dirty="0"/>
              <a:t>Overview continued</a:t>
            </a:r>
          </a:p>
        </p:txBody>
      </p:sp>
      <p:sp>
        <p:nvSpPr>
          <p:cNvPr id="3" name="Content Placeholder 2">
            <a:extLst>
              <a:ext uri="{FF2B5EF4-FFF2-40B4-BE49-F238E27FC236}">
                <a16:creationId xmlns:a16="http://schemas.microsoft.com/office/drawing/2014/main" id="{71AD388E-C675-374A-BE7E-7F1DC2724635}"/>
              </a:ext>
            </a:extLst>
          </p:cNvPr>
          <p:cNvSpPr>
            <a:spLocks noGrp="1"/>
          </p:cNvSpPr>
          <p:nvPr>
            <p:ph sz="quarter" idx="13"/>
          </p:nvPr>
        </p:nvSpPr>
        <p:spPr/>
        <p:txBody>
          <a:bodyPr/>
          <a:lstStyle/>
          <a:p>
            <a:r>
              <a:rPr lang="en-US" dirty="0"/>
              <a:t>Constantine the great compromised CHRISTIANITY WITH PAGAN REGLIONS THAT SURROUNED IT-THAT’S ONE OF THE FUNDAMENTAL FOUNDATION OF THE CATHOLIC CHURCH</a:t>
            </a:r>
          </a:p>
          <a:p>
            <a:r>
              <a:rPr lang="en-US" dirty="0"/>
              <a:t>ERRORS OF THE POPE “THE </a:t>
            </a:r>
            <a:r>
              <a:rPr lang="en-US" dirty="0" err="1"/>
              <a:t>pOPE</a:t>
            </a:r>
            <a:r>
              <a:rPr lang="en-US" dirty="0"/>
              <a:t> DOETH WHATSOEVER HE (WILLS) EVEN THINGS UNLAWFUL, AND IS MORE THAN </a:t>
            </a:r>
            <a:r>
              <a:rPr lang="en-US" dirty="0" err="1"/>
              <a:t>gOD</a:t>
            </a:r>
            <a:r>
              <a:rPr lang="en-US" dirty="0"/>
              <a:t> (QUOUTED BY </a:t>
            </a:r>
            <a:r>
              <a:rPr lang="en-US" dirty="0" err="1"/>
              <a:t>nEWTON</a:t>
            </a:r>
            <a:r>
              <a:rPr lang="en-US" dirty="0"/>
              <a:t>, P.45</a:t>
            </a:r>
          </a:p>
          <a:p>
            <a:r>
              <a:rPr lang="en-US" dirty="0"/>
              <a:t>WORSHIP OF MARY –GOES BY OTHER NAMES SUCH AS ASTARTE, ASHTORETH, ARTEMIS (DIANA) –EPHESIANS ACTS 19:28-34) WE APRECIATE </a:t>
            </a:r>
            <a:r>
              <a:rPr lang="en-US" dirty="0" err="1"/>
              <a:t>mARY</a:t>
            </a:r>
            <a:r>
              <a:rPr lang="en-US" dirty="0"/>
              <a:t> BUT SHE DID NOT TAKE AWAY OUR SINS BY DYING ON THE CROSS</a:t>
            </a:r>
          </a:p>
        </p:txBody>
      </p:sp>
    </p:spTree>
    <p:extLst>
      <p:ext uri="{BB962C8B-B14F-4D97-AF65-F5344CB8AC3E}">
        <p14:creationId xmlns:p14="http://schemas.microsoft.com/office/powerpoint/2010/main" val="407479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519E-AC4E-1C4D-BE07-7897665C733C}"/>
              </a:ext>
            </a:extLst>
          </p:cNvPr>
          <p:cNvSpPr>
            <a:spLocks noGrp="1"/>
          </p:cNvSpPr>
          <p:nvPr>
            <p:ph type="title"/>
          </p:nvPr>
        </p:nvSpPr>
        <p:spPr/>
        <p:txBody>
          <a:bodyPr>
            <a:normAutofit fontScale="90000"/>
          </a:bodyPr>
          <a:lstStyle/>
          <a:p>
            <a:r>
              <a:rPr lang="en-US" dirty="0"/>
              <a:t>ST. Thaddeus school –My personal experience </a:t>
            </a:r>
          </a:p>
        </p:txBody>
      </p:sp>
      <p:sp>
        <p:nvSpPr>
          <p:cNvPr id="3" name="Content Placeholder 2">
            <a:extLst>
              <a:ext uri="{FF2B5EF4-FFF2-40B4-BE49-F238E27FC236}">
                <a16:creationId xmlns:a16="http://schemas.microsoft.com/office/drawing/2014/main" id="{0EAEB4CE-CDBC-E649-A898-86F941F51C7A}"/>
              </a:ext>
            </a:extLst>
          </p:cNvPr>
          <p:cNvSpPr>
            <a:spLocks noGrp="1"/>
          </p:cNvSpPr>
          <p:nvPr>
            <p:ph sz="quarter" idx="13"/>
          </p:nvPr>
        </p:nvSpPr>
        <p:spPr/>
        <p:txBody>
          <a:bodyPr/>
          <a:lstStyle/>
          <a:p>
            <a:r>
              <a:rPr lang="en-US" dirty="0"/>
              <a:t>I </a:t>
            </a:r>
            <a:r>
              <a:rPr lang="en-US" dirty="0" err="1"/>
              <a:t>attened</a:t>
            </a:r>
            <a:r>
              <a:rPr lang="en-US" dirty="0"/>
              <a:t> a catholic school right around the corner form here on 9540 s Harvard grades 4</a:t>
            </a:r>
            <a:r>
              <a:rPr lang="en-US" baseline="30000" dirty="0"/>
              <a:t>th</a:t>
            </a:r>
            <a:r>
              <a:rPr lang="en-US" dirty="0"/>
              <a:t>6th . I believe the reason we went was simply for afterschool care and my folks not truly realizing the errors of the catholic ways. I want to delve a little deeper into some of the traditions( background) and how they are unbiblical</a:t>
            </a:r>
          </a:p>
          <a:p>
            <a:endParaRPr lang="en-US" dirty="0"/>
          </a:p>
        </p:txBody>
      </p:sp>
    </p:spTree>
    <p:extLst>
      <p:ext uri="{BB962C8B-B14F-4D97-AF65-F5344CB8AC3E}">
        <p14:creationId xmlns:p14="http://schemas.microsoft.com/office/powerpoint/2010/main" val="31652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70AA-B84E-4F42-B91B-B158479E48E2}"/>
              </a:ext>
            </a:extLst>
          </p:cNvPr>
          <p:cNvSpPr>
            <a:spLocks noGrp="1"/>
          </p:cNvSpPr>
          <p:nvPr>
            <p:ph type="title"/>
          </p:nvPr>
        </p:nvSpPr>
        <p:spPr>
          <a:xfrm>
            <a:off x="8009812" y="685800"/>
            <a:ext cx="3072869" cy="1151965"/>
          </a:xfrm>
        </p:spPr>
        <p:txBody>
          <a:bodyPr>
            <a:normAutofit/>
          </a:bodyPr>
          <a:lstStyle/>
          <a:p>
            <a:r>
              <a:rPr lang="en-US" sz="4400"/>
              <a:t>RECTORY</a:t>
            </a:r>
          </a:p>
        </p:txBody>
      </p:sp>
      <p:sp>
        <p:nvSpPr>
          <p:cNvPr id="11" name="Rectangle 10">
            <a:extLst>
              <a:ext uri="{FF2B5EF4-FFF2-40B4-BE49-F238E27FC236}">
                <a16:creationId xmlns:a16="http://schemas.microsoft.com/office/drawing/2014/main" id="{40EBDF3C-61A6-450C-8532-9276D9A1E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sky, outdoor, grass&#10;&#10;Description automatically generated">
            <a:extLst>
              <a:ext uri="{FF2B5EF4-FFF2-40B4-BE49-F238E27FC236}">
                <a16:creationId xmlns:a16="http://schemas.microsoft.com/office/drawing/2014/main" id="{57FBD11F-DFB3-0E42-B62E-5F97C5ED2A6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8881" y="689358"/>
            <a:ext cx="6321549" cy="4219634"/>
          </a:xfrm>
          <a:prstGeom prst="rect">
            <a:avLst/>
          </a:prstGeom>
        </p:spPr>
      </p:pic>
      <p:sp>
        <p:nvSpPr>
          <p:cNvPr id="3" name="Content Placeholder 2">
            <a:extLst>
              <a:ext uri="{FF2B5EF4-FFF2-40B4-BE49-F238E27FC236}">
                <a16:creationId xmlns:a16="http://schemas.microsoft.com/office/drawing/2014/main" id="{5EB64521-01D2-7A4D-8140-D44FFFE8746F}"/>
              </a:ext>
            </a:extLst>
          </p:cNvPr>
          <p:cNvSpPr>
            <a:spLocks noGrp="1"/>
          </p:cNvSpPr>
          <p:nvPr>
            <p:ph sz="quarter" idx="13"/>
          </p:nvPr>
        </p:nvSpPr>
        <p:spPr>
          <a:xfrm>
            <a:off x="8006592" y="2071048"/>
            <a:ext cx="3076090" cy="3072290"/>
          </a:xfrm>
        </p:spPr>
        <p:txBody>
          <a:bodyPr anchor="t">
            <a:normAutofit/>
          </a:bodyPr>
          <a:lstStyle/>
          <a:p>
            <a:r>
              <a:rPr lang="en-US" sz="1800"/>
              <a:t>A RECTORY IS THE HOUSING THAT A CHURCH ORGANAZATION PROVIDES FOR A MINISTER OR PRIEST TO LIVE IN.  mOST RECTORIES ARE CLOSE TO THE CHURCH</a:t>
            </a:r>
          </a:p>
        </p:txBody>
      </p:sp>
      <p:sp>
        <p:nvSpPr>
          <p:cNvPr id="6" name="TextBox 5">
            <a:extLst>
              <a:ext uri="{FF2B5EF4-FFF2-40B4-BE49-F238E27FC236}">
                <a16:creationId xmlns:a16="http://schemas.microsoft.com/office/drawing/2014/main" id="{89034EA5-95B3-6548-8B8A-432ABEA29CC1}"/>
              </a:ext>
            </a:extLst>
          </p:cNvPr>
          <p:cNvSpPr txBox="1"/>
          <p:nvPr/>
        </p:nvSpPr>
        <p:spPr>
          <a:xfrm>
            <a:off x="4915448" y="4708937"/>
            <a:ext cx="227498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ommons.wikimedia.org/wiki/File:Saint_Michael_the_Archangel_Parish_Rectory,_1874,_510_West_Front_Street,_Monroe,_Michigan_-_panoramio.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39608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C941-ACFD-C943-8A2A-ADE98FA3239E}"/>
              </a:ext>
            </a:extLst>
          </p:cNvPr>
          <p:cNvSpPr>
            <a:spLocks noGrp="1"/>
          </p:cNvSpPr>
          <p:nvPr>
            <p:ph type="title"/>
          </p:nvPr>
        </p:nvSpPr>
        <p:spPr/>
        <p:txBody>
          <a:bodyPr/>
          <a:lstStyle/>
          <a:p>
            <a:r>
              <a:rPr lang="en-US" dirty="0"/>
              <a:t>SACRAMENTS OF CATHOLICISM</a:t>
            </a:r>
          </a:p>
        </p:txBody>
      </p:sp>
      <p:sp>
        <p:nvSpPr>
          <p:cNvPr id="3" name="Content Placeholder 2">
            <a:extLst>
              <a:ext uri="{FF2B5EF4-FFF2-40B4-BE49-F238E27FC236}">
                <a16:creationId xmlns:a16="http://schemas.microsoft.com/office/drawing/2014/main" id="{09392A87-5E00-0540-B0C8-AFEE167F0623}"/>
              </a:ext>
            </a:extLst>
          </p:cNvPr>
          <p:cNvSpPr>
            <a:spLocks noGrp="1"/>
          </p:cNvSpPr>
          <p:nvPr>
            <p:ph sz="quarter" idx="13"/>
          </p:nvPr>
        </p:nvSpPr>
        <p:spPr/>
        <p:txBody>
          <a:bodyPr/>
          <a:lstStyle/>
          <a:p>
            <a:r>
              <a:rPr lang="en-US" dirty="0"/>
              <a:t>The 7 Sacraments celebrated in the Catholic Church are</a:t>
            </a:r>
            <a:r>
              <a:rPr lang="en-US" b="1" dirty="0"/>
              <a:t> Baptism, Confirmation, Eucharist, Penance and Reconciliation, Anointing of the Sick, Holy Orders, and Matrimony</a:t>
            </a:r>
            <a:r>
              <a:rPr lang="en-US" dirty="0"/>
              <a:t>. They are divided into three categories: Sacrament of Initiation, Sacraments of Healing, and Sacraments at the Service of Communion. A List of The 7 Sacraments</a:t>
            </a:r>
          </a:p>
          <a:p>
            <a:r>
              <a:rPr lang="en-US" dirty="0"/>
              <a:t>In other words these sacraments can usher you into the Lord’s good graces but the bible says in Ephesians 2:8 for by grace you have been saved through faith. Our works will never pay for </a:t>
            </a:r>
            <a:r>
              <a:rPr lang="en-US" dirty="0" err="1"/>
              <a:t>salavation</a:t>
            </a:r>
            <a:r>
              <a:rPr lang="en-US" dirty="0"/>
              <a:t>.</a:t>
            </a:r>
          </a:p>
        </p:txBody>
      </p:sp>
    </p:spTree>
    <p:extLst>
      <p:ext uri="{BB962C8B-B14F-4D97-AF65-F5344CB8AC3E}">
        <p14:creationId xmlns:p14="http://schemas.microsoft.com/office/powerpoint/2010/main" val="3027678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153E-94C4-3142-8307-BE30F6134B36}"/>
              </a:ext>
            </a:extLst>
          </p:cNvPr>
          <p:cNvSpPr>
            <a:spLocks noGrp="1"/>
          </p:cNvSpPr>
          <p:nvPr>
            <p:ph type="title"/>
          </p:nvPr>
        </p:nvSpPr>
        <p:spPr>
          <a:xfrm>
            <a:off x="8009812" y="685800"/>
            <a:ext cx="3072869" cy="1151965"/>
          </a:xfrm>
        </p:spPr>
        <p:txBody>
          <a:bodyPr>
            <a:normAutofit/>
          </a:bodyPr>
          <a:lstStyle/>
          <a:p>
            <a:r>
              <a:rPr lang="en-US" sz="2400"/>
              <a:t>RECONCILIATION IN THE CATHOLIC CHURCH-SACRAMENT</a:t>
            </a:r>
          </a:p>
        </p:txBody>
      </p:sp>
      <p:sp>
        <p:nvSpPr>
          <p:cNvPr id="12" name="Rectangle 9">
            <a:extLst>
              <a:ext uri="{FF2B5EF4-FFF2-40B4-BE49-F238E27FC236}">
                <a16:creationId xmlns:a16="http://schemas.microsoft.com/office/drawing/2014/main" id="{40EBDF3C-61A6-450C-8532-9276D9A1E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loor, indoor, living, room&#10;&#10;Description automatically generated">
            <a:extLst>
              <a:ext uri="{FF2B5EF4-FFF2-40B4-BE49-F238E27FC236}">
                <a16:creationId xmlns:a16="http://schemas.microsoft.com/office/drawing/2014/main" id="{437F00B8-1472-AF49-A432-E70E55CE8FA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16566" y="689358"/>
            <a:ext cx="5626178" cy="4219634"/>
          </a:xfrm>
          <a:prstGeom prst="rect">
            <a:avLst/>
          </a:prstGeom>
        </p:spPr>
      </p:pic>
      <p:sp>
        <p:nvSpPr>
          <p:cNvPr id="3" name="Content Placeholder 2">
            <a:extLst>
              <a:ext uri="{FF2B5EF4-FFF2-40B4-BE49-F238E27FC236}">
                <a16:creationId xmlns:a16="http://schemas.microsoft.com/office/drawing/2014/main" id="{2ABAA595-035F-0041-B24B-A3261DC03E70}"/>
              </a:ext>
            </a:extLst>
          </p:cNvPr>
          <p:cNvSpPr>
            <a:spLocks noGrp="1"/>
          </p:cNvSpPr>
          <p:nvPr>
            <p:ph sz="quarter" idx="13"/>
          </p:nvPr>
        </p:nvSpPr>
        <p:spPr>
          <a:xfrm>
            <a:off x="8006592" y="2071048"/>
            <a:ext cx="3076090" cy="3072290"/>
          </a:xfrm>
        </p:spPr>
        <p:txBody>
          <a:bodyPr anchor="t">
            <a:normAutofit/>
          </a:bodyPr>
          <a:lstStyle/>
          <a:p>
            <a:pPr>
              <a:lnSpc>
                <a:spcPct val="110000"/>
              </a:lnSpc>
            </a:pPr>
            <a:r>
              <a:rPr lang="en-US" sz="1400"/>
              <a:t>THIS IS ALSO KNOWN AS CONFESSION . IN THE ROMAN CATHOLIC CHURCH PEOPLE GO TO CONFESSION TO SAY SORRY FOR THE WRONG (SIN) IN THEIR LIVES AND TO EXPERINCE GOD’S HEALING THROUGH FORGIVENESS. CONFESSION ALSO PERMITS RECONCILIATION WITH THE CHURCH WHICH IS WOUNDED BY THE SINS THE PEOPLE COMMIT.</a:t>
            </a:r>
          </a:p>
          <a:p>
            <a:pPr>
              <a:lnSpc>
                <a:spcPct val="110000"/>
              </a:lnSpc>
            </a:pPr>
            <a:r>
              <a:rPr lang="en-US" sz="1400"/>
              <a:t>HTTPS ://WWW.BBC.CO.UK</a:t>
            </a:r>
          </a:p>
        </p:txBody>
      </p:sp>
    </p:spTree>
    <p:extLst>
      <p:ext uri="{BB962C8B-B14F-4D97-AF65-F5344CB8AC3E}">
        <p14:creationId xmlns:p14="http://schemas.microsoft.com/office/powerpoint/2010/main" val="65606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3179-CAB0-624D-8B75-4E2E832ADB1F}"/>
              </a:ext>
            </a:extLst>
          </p:cNvPr>
          <p:cNvSpPr>
            <a:spLocks noGrp="1"/>
          </p:cNvSpPr>
          <p:nvPr>
            <p:ph type="title"/>
          </p:nvPr>
        </p:nvSpPr>
        <p:spPr>
          <a:xfrm>
            <a:off x="8009812" y="685800"/>
            <a:ext cx="3072869" cy="1151965"/>
          </a:xfrm>
        </p:spPr>
        <p:txBody>
          <a:bodyPr>
            <a:normAutofit/>
          </a:bodyPr>
          <a:lstStyle/>
          <a:p>
            <a:r>
              <a:rPr lang="en-US" sz="2400"/>
              <a:t>THE PROCESS OF CONFESSION TO EARTHLY PRIEST</a:t>
            </a:r>
          </a:p>
        </p:txBody>
      </p:sp>
      <p:sp>
        <p:nvSpPr>
          <p:cNvPr id="13" name="Rectangle 12">
            <a:extLst>
              <a:ext uri="{FF2B5EF4-FFF2-40B4-BE49-F238E27FC236}">
                <a16:creationId xmlns:a16="http://schemas.microsoft.com/office/drawing/2014/main" id="{40EBDF3C-61A6-450C-8532-9276D9A1E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indoor, person, painting&#10;&#10;Description automatically generated">
            <a:extLst>
              <a:ext uri="{FF2B5EF4-FFF2-40B4-BE49-F238E27FC236}">
                <a16:creationId xmlns:a16="http://schemas.microsoft.com/office/drawing/2014/main" id="{9E821888-CFB9-0747-A8AE-5F1BAE8C439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80675" y="689358"/>
            <a:ext cx="6297961" cy="4219634"/>
          </a:xfrm>
          <a:prstGeom prst="rect">
            <a:avLst/>
          </a:prstGeom>
        </p:spPr>
      </p:pic>
      <p:sp>
        <p:nvSpPr>
          <p:cNvPr id="10" name="Content Placeholder 9">
            <a:extLst>
              <a:ext uri="{FF2B5EF4-FFF2-40B4-BE49-F238E27FC236}">
                <a16:creationId xmlns:a16="http://schemas.microsoft.com/office/drawing/2014/main" id="{060F0038-A49C-D824-E9FB-DFEEF776CF8D}"/>
              </a:ext>
            </a:extLst>
          </p:cNvPr>
          <p:cNvSpPr>
            <a:spLocks noGrp="1"/>
          </p:cNvSpPr>
          <p:nvPr>
            <p:ph sz="quarter" idx="13"/>
          </p:nvPr>
        </p:nvSpPr>
        <p:spPr>
          <a:xfrm>
            <a:off x="8006592" y="2071048"/>
            <a:ext cx="3076090" cy="3072290"/>
          </a:xfrm>
        </p:spPr>
        <p:txBody>
          <a:bodyPr anchor="t">
            <a:normAutofit fontScale="85000" lnSpcReduction="20000"/>
          </a:bodyPr>
          <a:lstStyle/>
          <a:p>
            <a:r>
              <a:rPr lang="en-US" b="1" dirty="0"/>
              <a:t>God is our refuge and strength</a:t>
            </a:r>
            <a:r>
              <a:rPr lang="en-US" dirty="0"/>
              <a:t>, an ever-present help in trouble.</a:t>
            </a:r>
          </a:p>
          <a:p>
            <a:r>
              <a:rPr lang="en-US" sz="1800" dirty="0"/>
              <a:t>Psalm 46:1</a:t>
            </a:r>
          </a:p>
          <a:p>
            <a:r>
              <a:rPr lang="en-US" b="1" baseline="30000" dirty="0"/>
              <a:t>5 </a:t>
            </a:r>
            <a:r>
              <a:rPr lang="en-US" dirty="0"/>
              <a:t>Stay away from the love of money; be satisfied with what you have. For God has said, “I will never, </a:t>
            </a:r>
            <a:r>
              <a:rPr lang="en-US" i="1" dirty="0"/>
              <a:t>never</a:t>
            </a:r>
            <a:r>
              <a:rPr lang="en-US" dirty="0"/>
              <a:t> fail you nor forsake you.” Hebrews 13:5</a:t>
            </a:r>
            <a:endParaRPr lang="en-US" sz="1800" dirty="0"/>
          </a:p>
        </p:txBody>
      </p:sp>
      <p:sp>
        <p:nvSpPr>
          <p:cNvPr id="6" name="TextBox 5">
            <a:extLst>
              <a:ext uri="{FF2B5EF4-FFF2-40B4-BE49-F238E27FC236}">
                <a16:creationId xmlns:a16="http://schemas.microsoft.com/office/drawing/2014/main" id="{54D27035-5819-0C47-8847-69FC8DC5A210}"/>
              </a:ext>
            </a:extLst>
          </p:cNvPr>
          <p:cNvSpPr txBox="1"/>
          <p:nvPr/>
        </p:nvSpPr>
        <p:spPr>
          <a:xfrm>
            <a:off x="4773812" y="4708937"/>
            <a:ext cx="24048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sacerdotus.com/2016/04/sunday-of-divine-merc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87011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4037-A4C8-0F4C-B0B1-C6A41A0BAFF2}"/>
              </a:ext>
            </a:extLst>
          </p:cNvPr>
          <p:cNvSpPr>
            <a:spLocks noGrp="1"/>
          </p:cNvSpPr>
          <p:nvPr>
            <p:ph type="title"/>
          </p:nvPr>
        </p:nvSpPr>
        <p:spPr/>
        <p:txBody>
          <a:bodyPr/>
          <a:lstStyle/>
          <a:p>
            <a:r>
              <a:rPr lang="en-US" dirty="0"/>
              <a:t>JESUS IS THE GREAT HIGH PRIEST</a:t>
            </a:r>
          </a:p>
        </p:txBody>
      </p:sp>
      <p:sp>
        <p:nvSpPr>
          <p:cNvPr id="3" name="Content Placeholder 2">
            <a:extLst>
              <a:ext uri="{FF2B5EF4-FFF2-40B4-BE49-F238E27FC236}">
                <a16:creationId xmlns:a16="http://schemas.microsoft.com/office/drawing/2014/main" id="{097EE4CE-8346-A643-96C9-1894B91D20B2}"/>
              </a:ext>
            </a:extLst>
          </p:cNvPr>
          <p:cNvSpPr>
            <a:spLocks noGrp="1"/>
          </p:cNvSpPr>
          <p:nvPr>
            <p:ph sz="quarter" idx="13"/>
          </p:nvPr>
        </p:nvSpPr>
        <p:spPr/>
        <p:txBody>
          <a:bodyPr>
            <a:normAutofit fontScale="92500"/>
          </a:bodyPr>
          <a:lstStyle/>
          <a:p>
            <a:r>
              <a:rPr lang="en-US" b="1" dirty="0"/>
              <a:t>Jesus the Great High Priest</a:t>
            </a:r>
          </a:p>
          <a:p>
            <a:r>
              <a:rPr lang="en-US" b="1" baseline="30000" dirty="0"/>
              <a:t>14 </a:t>
            </a:r>
            <a:r>
              <a:rPr lang="en-US" dirty="0"/>
              <a:t>Therefore, since we have a great high priest who has ascended into heaven,</a:t>
            </a:r>
            <a:r>
              <a:rPr lang="en-US" baseline="30000" dirty="0"/>
              <a:t>[</a:t>
            </a:r>
            <a:r>
              <a:rPr lang="en-US" baseline="30000" dirty="0">
                <a:hlinkClick r:id="rId2" tooltip="See footnote a"/>
              </a:rPr>
              <a:t>a</a:t>
            </a:r>
            <a:r>
              <a:rPr lang="en-US" baseline="30000" dirty="0"/>
              <a:t>]</a:t>
            </a:r>
            <a:r>
              <a:rPr lang="en-US" dirty="0"/>
              <a:t> Jesus the Son of God, let us hold firmly to the faith we profess.</a:t>
            </a:r>
            <a:r>
              <a:rPr lang="en-US" b="1" baseline="30000" dirty="0"/>
              <a:t>15 </a:t>
            </a:r>
            <a:r>
              <a:rPr lang="en-US" dirty="0"/>
              <a:t>For we do not have a high priest who is unable to empathize with our weaknesses, but we have one who has been tempted in every way, just as we are—yet he did not sin. </a:t>
            </a:r>
            <a:r>
              <a:rPr lang="en-US" b="1" baseline="30000" dirty="0"/>
              <a:t>16 </a:t>
            </a:r>
            <a:r>
              <a:rPr lang="en-US" dirty="0"/>
              <a:t>Let us then approach God’s throne of grace with confidence, so that we may receive mercy and find grace to help us in our time of need.</a:t>
            </a:r>
            <a:br>
              <a:rPr lang="en-US" dirty="0"/>
            </a:br>
            <a:endParaRPr lang="en-US" dirty="0"/>
          </a:p>
          <a:p>
            <a:r>
              <a:rPr lang="en-US" dirty="0"/>
              <a:t>HEBREWS 4:14-16</a:t>
            </a:r>
          </a:p>
        </p:txBody>
      </p:sp>
    </p:spTree>
    <p:extLst>
      <p:ext uri="{BB962C8B-B14F-4D97-AF65-F5344CB8AC3E}">
        <p14:creationId xmlns:p14="http://schemas.microsoft.com/office/powerpoint/2010/main" val="17708145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135</TotalTime>
  <Words>1183</Words>
  <Application>Microsoft Macintosh PowerPoint</Application>
  <PresentationFormat>Widescreen</PresentationFormat>
  <Paragraphs>57</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Impact</vt:lpstr>
      <vt:lpstr>Main Event</vt:lpstr>
      <vt:lpstr>ROMAN CATHOLICISM</vt:lpstr>
      <vt:lpstr>QUICK OVERVIEW</vt:lpstr>
      <vt:lpstr>Overview continued</vt:lpstr>
      <vt:lpstr>ST. Thaddeus school –My personal experience </vt:lpstr>
      <vt:lpstr>RECTORY</vt:lpstr>
      <vt:lpstr>SACRAMENTS OF CATHOLICISM</vt:lpstr>
      <vt:lpstr>RECONCILIATION IN THE CATHOLIC CHURCH-SACRAMENT</vt:lpstr>
      <vt:lpstr>THE PROCESS OF CONFESSION TO EARTHLY PRIEST</vt:lpstr>
      <vt:lpstr>JESUS IS THE GREAT HIGH PRIEST</vt:lpstr>
      <vt:lpstr>WHY IS JESUS STILL ON THE CROSS IN THE CATHOLIC CHURCH</vt:lpstr>
      <vt:lpstr>MASS</vt:lpstr>
      <vt:lpstr>Catholic churches</vt:lpstr>
      <vt:lpstr>RELIGIOUS VS RELATIONSHIP</vt:lpstr>
      <vt:lpstr>Relationship with the Lord</vt:lpstr>
      <vt:lpstr>Religion or religious </vt:lpstr>
      <vt:lpstr>CRYING STATUES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CATHOLICISM</dc:title>
  <dc:creator>Toya Smith</dc:creator>
  <cp:lastModifiedBy>Toya Smith</cp:lastModifiedBy>
  <cp:revision>2</cp:revision>
  <dcterms:created xsi:type="dcterms:W3CDTF">2022-03-11T16:34:33Z</dcterms:created>
  <dcterms:modified xsi:type="dcterms:W3CDTF">2022-03-13T14:19:05Z</dcterms:modified>
</cp:coreProperties>
</file>